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18" y="-25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8716E4-B828-4C79-A5B4-BCE239ABB813}" type="datetimeFigureOut">
              <a:rPr lang="en-US" smtClean="0"/>
              <a:t>6/7/2013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6A4D99-C1E8-45F2-AA1D-46C3D7A53448}" type="slidenum">
              <a:rPr lang="en-US" smtClean="0"/>
              <a:t>‹#›</a:t>
            </a:fld>
            <a:endParaRPr lang="en-US"/>
          </a:p>
        </p:txBody>
      </p:sp>
    </p:spTree>
    <p:extLst>
      <p:ext uri="{BB962C8B-B14F-4D97-AF65-F5344CB8AC3E}">
        <p14:creationId xmlns:p14="http://schemas.microsoft.com/office/powerpoint/2010/main" val="2895253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1F7D415A-4E67-4339-B3BC-E6206C9129C0}" type="slidenum">
              <a:rPr lang="en-US" smtClean="0"/>
              <a:pPr eaLnBrk="1" hangingPunct="1"/>
              <a:t>36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6425ED4-ED66-4D83-AF00-7DEB394175A9}"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425ED4-ED66-4D83-AF00-7DEB394175A9}"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425ED4-ED66-4D83-AF00-7DEB394175A9}"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6425ED4-ED66-4D83-AF00-7DEB394175A9}"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425ED4-ED66-4D83-AF00-7DEB394175A9}" type="datetimeFigureOut">
              <a:rPr lang="en-US" smtClean="0"/>
              <a:t>6/7/2013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6425ED4-ED66-4D83-AF00-7DEB394175A9}" type="datetimeFigureOut">
              <a:rPr lang="en-US" smtClean="0"/>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425ED4-ED66-4D83-AF00-7DEB394175A9}" type="datetimeFigureOut">
              <a:rPr lang="en-US" smtClean="0"/>
              <a:t>6/7/2013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6425ED4-ED66-4D83-AF00-7DEB394175A9}" type="datetimeFigureOut">
              <a:rPr lang="en-US" smtClean="0"/>
              <a:t>6/7/2013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425ED4-ED66-4D83-AF00-7DEB394175A9}" type="datetimeFigureOut">
              <a:rPr lang="en-US" smtClean="0"/>
              <a:t>6/7/2013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425ED4-ED66-4D83-AF00-7DEB394175A9}" type="datetimeFigureOut">
              <a:rPr lang="en-US" smtClean="0"/>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E2A976-0949-4C46-B110-8A76B23BAF42}"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425ED4-ED66-4D83-AF00-7DEB394175A9}" type="datetimeFigureOut">
              <a:rPr lang="en-US" smtClean="0"/>
              <a:t>6/7/2013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E2A976-0949-4C46-B110-8A76B23BAF42}" type="slidenum">
              <a:rPr lang="en-US" smtClean="0"/>
              <a:t>‹#›</a:t>
            </a:fld>
            <a:endParaRPr lang="en-U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F6425ED4-ED66-4D83-AF00-7DEB394175A9}" type="datetimeFigureOut">
              <a:rPr lang="en-US" smtClean="0"/>
              <a:t>6/7/2013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5AE2A976-0949-4C46-B110-8A76B23BAF42}" type="slidenum">
              <a:rPr lang="en-US" smtClean="0"/>
              <a:t>‹#›</a:t>
            </a:fld>
            <a:endParaRPr lang="en-U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14 – Reproduction and Development</a:t>
            </a:r>
            <a:endParaRPr lang="en-US" dirty="0"/>
          </a:p>
        </p:txBody>
      </p:sp>
      <p:sp>
        <p:nvSpPr>
          <p:cNvPr id="3" name="Subtitle 2"/>
          <p:cNvSpPr>
            <a:spLocks noGrp="1"/>
          </p:cNvSpPr>
          <p:nvPr>
            <p:ph type="subTitle" idx="1"/>
          </p:nvPr>
        </p:nvSpPr>
        <p:spPr/>
        <p:txBody>
          <a:bodyPr/>
          <a:lstStyle/>
          <a:p>
            <a:r>
              <a:rPr lang="en-US" dirty="0" smtClean="0"/>
              <a:t>Pleasant Valley High School</a:t>
            </a:r>
          </a:p>
          <a:p>
            <a:r>
              <a:rPr lang="en-US" dirty="0" smtClean="0"/>
              <a:t>Anatomy and Physiology</a:t>
            </a:r>
            <a:endParaRPr lang="en-US" dirty="0"/>
          </a:p>
        </p:txBody>
      </p:sp>
    </p:spTree>
    <p:extLst>
      <p:ext uri="{BB962C8B-B14F-4D97-AF65-F5344CB8AC3E}">
        <p14:creationId xmlns:p14="http://schemas.microsoft.com/office/powerpoint/2010/main" val="1102318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 External Accessory Organs</a:t>
            </a:r>
            <a:endParaRPr lang="en-US" dirty="0"/>
          </a:p>
        </p:txBody>
      </p:sp>
      <p:sp>
        <p:nvSpPr>
          <p:cNvPr id="3" name="Content Placeholder 2"/>
          <p:cNvSpPr>
            <a:spLocks noGrp="1"/>
          </p:cNvSpPr>
          <p:nvPr>
            <p:ph idx="1"/>
          </p:nvPr>
        </p:nvSpPr>
        <p:spPr/>
        <p:txBody>
          <a:bodyPr/>
          <a:lstStyle/>
          <a:p>
            <a:r>
              <a:rPr lang="en-US" dirty="0" smtClean="0"/>
              <a:t>Know the structure and function of each of the following:</a:t>
            </a:r>
          </a:p>
          <a:p>
            <a:pPr lvl="1"/>
            <a:r>
              <a:rPr lang="en-US" dirty="0" smtClean="0"/>
              <a:t>Scrotum</a:t>
            </a:r>
          </a:p>
          <a:p>
            <a:pPr lvl="1"/>
            <a:r>
              <a:rPr lang="en-US" dirty="0" smtClean="0"/>
              <a:t>Penis</a:t>
            </a:r>
            <a:endParaRPr lang="en-US" dirty="0"/>
          </a:p>
        </p:txBody>
      </p:sp>
    </p:spTree>
    <p:extLst>
      <p:ext uri="{BB962C8B-B14F-4D97-AF65-F5344CB8AC3E}">
        <p14:creationId xmlns:p14="http://schemas.microsoft.com/office/powerpoint/2010/main" val="1040349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201313" cy="924475"/>
          </a:xfrm>
        </p:spPr>
        <p:txBody>
          <a:bodyPr/>
          <a:lstStyle/>
          <a:p>
            <a:r>
              <a:rPr lang="en-US" dirty="0" smtClean="0"/>
              <a:t>Erection, Orgasm, and Ejaculation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parasympathetic nerve sends impulses to release the vasodilator </a:t>
            </a:r>
            <a:r>
              <a:rPr lang="en-US" i="1" dirty="0" smtClean="0"/>
              <a:t>nitric oxide</a:t>
            </a:r>
            <a:r>
              <a:rPr lang="en-US" dirty="0" smtClean="0"/>
              <a:t> causing the arteries leading to the penis to dilate. </a:t>
            </a:r>
          </a:p>
          <a:p>
            <a:r>
              <a:rPr lang="en-US" dirty="0" smtClean="0"/>
              <a:t>This causes the vessels in the penis to swell, resulting in the elongation and stiffening of the penis. This action is known as an </a:t>
            </a:r>
            <a:r>
              <a:rPr lang="en-US" i="1" dirty="0" smtClean="0"/>
              <a:t>erection</a:t>
            </a:r>
            <a:endParaRPr lang="en-US" dirty="0" smtClean="0"/>
          </a:p>
          <a:p>
            <a:r>
              <a:rPr lang="en-US" dirty="0" smtClean="0"/>
              <a:t>The culmination of sexual stimulation is the </a:t>
            </a:r>
            <a:r>
              <a:rPr lang="en-US" i="1" dirty="0" smtClean="0"/>
              <a:t>orgasm</a:t>
            </a:r>
            <a:r>
              <a:rPr lang="en-US" dirty="0" smtClean="0"/>
              <a:t>. In males, emission and ejaculation of sperm accompanies the orgasm</a:t>
            </a:r>
          </a:p>
          <a:p>
            <a:pPr lvl="1"/>
            <a:r>
              <a:rPr lang="en-US" dirty="0" smtClean="0"/>
              <a:t>Emission – the movement of sperm cells from the testes and secretions from the prostate gland all join to make semen.</a:t>
            </a:r>
          </a:p>
          <a:p>
            <a:pPr lvl="1"/>
            <a:r>
              <a:rPr lang="en-US" dirty="0" smtClean="0"/>
              <a:t>Ejaculation – the release of semen from the body. This is a very coordinated action. First, the bulbourethral gland releases a fluid to lubricate the tubes. This also triggers the parasympathetic nerves to contract the blood vessels. </a:t>
            </a:r>
            <a:endParaRPr lang="en-US" dirty="0"/>
          </a:p>
        </p:txBody>
      </p:sp>
    </p:spTree>
    <p:extLst>
      <p:ext uri="{BB962C8B-B14F-4D97-AF65-F5344CB8AC3E}">
        <p14:creationId xmlns:p14="http://schemas.microsoft.com/office/powerpoint/2010/main" val="6315324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19.3 Hormonal Control of Males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8405745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Hypothalamic and Pituitary Hormones</a:t>
            </a:r>
            <a:endParaRPr lang="en-US" dirty="0"/>
          </a:p>
        </p:txBody>
      </p:sp>
      <p:sp>
        <p:nvSpPr>
          <p:cNvPr id="5" name="Content Placeholder 4"/>
          <p:cNvSpPr>
            <a:spLocks noGrp="1"/>
          </p:cNvSpPr>
          <p:nvPr>
            <p:ph idx="1"/>
          </p:nvPr>
        </p:nvSpPr>
        <p:spPr/>
        <p:txBody>
          <a:bodyPr/>
          <a:lstStyle/>
          <a:p>
            <a:r>
              <a:rPr lang="en-US" dirty="0" smtClean="0"/>
              <a:t>Prior to age 10, the male reproductive system is practically useless.</a:t>
            </a:r>
          </a:p>
          <a:p>
            <a:r>
              <a:rPr lang="en-US" dirty="0" smtClean="0"/>
              <a:t>The hypothalamus secretes gonadotropin-releasing hormone (</a:t>
            </a:r>
            <a:r>
              <a:rPr lang="en-US" dirty="0" err="1" smtClean="0"/>
              <a:t>GnRH</a:t>
            </a:r>
            <a:r>
              <a:rPr lang="en-US" dirty="0" smtClean="0"/>
              <a:t>) which enters the blood stream and triggers the production of </a:t>
            </a:r>
            <a:r>
              <a:rPr lang="en-US" i="1" dirty="0" smtClean="0"/>
              <a:t>gonadotropin</a:t>
            </a:r>
            <a:r>
              <a:rPr lang="en-US" dirty="0" smtClean="0"/>
              <a:t> by the pituitary. This hormone is also known as </a:t>
            </a:r>
            <a:r>
              <a:rPr lang="en-US" i="1" dirty="0" smtClean="0"/>
              <a:t>luteinizing hormone</a:t>
            </a:r>
            <a:r>
              <a:rPr lang="en-US" dirty="0"/>
              <a:t> </a:t>
            </a:r>
            <a:r>
              <a:rPr lang="en-US" dirty="0" smtClean="0"/>
              <a:t>or </a:t>
            </a:r>
            <a:r>
              <a:rPr lang="en-US" i="1" dirty="0" smtClean="0"/>
              <a:t>follicle-stimulating hormone</a:t>
            </a:r>
            <a:endParaRPr lang="en-US" dirty="0" smtClean="0"/>
          </a:p>
          <a:p>
            <a:r>
              <a:rPr lang="en-US" dirty="0" smtClean="0"/>
              <a:t>This hormone stimulates the release of sex cells in males</a:t>
            </a:r>
          </a:p>
          <a:p>
            <a:r>
              <a:rPr lang="en-US" dirty="0" smtClean="0"/>
              <a:t>This stimulation causes the spermatogonia to being their jobs.</a:t>
            </a:r>
            <a:endParaRPr lang="en-US" dirty="0"/>
          </a:p>
        </p:txBody>
      </p:sp>
    </p:spTree>
    <p:extLst>
      <p:ext uri="{BB962C8B-B14F-4D97-AF65-F5344CB8AC3E}">
        <p14:creationId xmlns:p14="http://schemas.microsoft.com/office/powerpoint/2010/main" val="3384716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 Sex Hormones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Androgens – the collective term for male sex hormones, controlled by negative feedback mechanisms</a:t>
            </a:r>
          </a:p>
          <a:p>
            <a:pPr lvl="1"/>
            <a:r>
              <a:rPr lang="en-US" dirty="0" smtClean="0"/>
              <a:t>Testosterone – most abundant androgen, first seen during fetal development as a result of the X chromosome, seen again in concentration around the age of 13-15 when puberty begins, following puberty testosterone is continuously produced</a:t>
            </a:r>
          </a:p>
          <a:p>
            <a:pPr lvl="1"/>
            <a:r>
              <a:rPr lang="en-US" dirty="0" smtClean="0"/>
              <a:t>Actions of Testosterone:</a:t>
            </a:r>
          </a:p>
          <a:p>
            <a:pPr lvl="2"/>
            <a:r>
              <a:rPr lang="en-US" dirty="0" smtClean="0"/>
              <a:t>Growth of body hair in the face, chest, axillary, and pubic regions. Can slow scalp hair growth in excess</a:t>
            </a:r>
          </a:p>
          <a:p>
            <a:pPr lvl="2"/>
            <a:r>
              <a:rPr lang="en-US" dirty="0" smtClean="0"/>
              <a:t>Enlargement of the larynx and deepening of the voice</a:t>
            </a:r>
          </a:p>
          <a:p>
            <a:pPr lvl="2"/>
            <a:r>
              <a:rPr lang="en-US" dirty="0" smtClean="0"/>
              <a:t>Thickening of the skin</a:t>
            </a:r>
          </a:p>
          <a:p>
            <a:pPr lvl="2"/>
            <a:r>
              <a:rPr lang="en-US" dirty="0" smtClean="0"/>
              <a:t>Increased muscular growth, broadening of the shoulders, slimming of the waist</a:t>
            </a:r>
          </a:p>
          <a:p>
            <a:pPr lvl="2"/>
            <a:r>
              <a:rPr lang="en-US" dirty="0" smtClean="0"/>
              <a:t>Thickening and strengthening of the bones</a:t>
            </a:r>
          </a:p>
          <a:p>
            <a:pPr lvl="2"/>
            <a:r>
              <a:rPr lang="en-US" dirty="0" smtClean="0"/>
              <a:t>Increases the rate of RBC production</a:t>
            </a:r>
            <a:endParaRPr lang="en-US" dirty="0"/>
          </a:p>
        </p:txBody>
      </p:sp>
    </p:spTree>
    <p:extLst>
      <p:ext uri="{BB962C8B-B14F-4D97-AF65-F5344CB8AC3E}">
        <p14:creationId xmlns:p14="http://schemas.microsoft.com/office/powerpoint/2010/main" val="365822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Organs of the Female Reproductive System</a:t>
            </a:r>
            <a:endParaRPr lang="en-US" dirty="0"/>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2305032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6" name="Picture 19" descr="http://www.uh.edu/~tgill2/image00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727240"/>
            <a:ext cx="7696199" cy="580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24196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Ovaries</a:t>
            </a:r>
            <a:endParaRPr lang="en-US" dirty="0"/>
          </a:p>
        </p:txBody>
      </p:sp>
      <p:sp>
        <p:nvSpPr>
          <p:cNvPr id="3" name="Content Placeholder 2"/>
          <p:cNvSpPr>
            <a:spLocks noGrp="1"/>
          </p:cNvSpPr>
          <p:nvPr>
            <p:ph idx="1"/>
          </p:nvPr>
        </p:nvSpPr>
        <p:spPr/>
        <p:txBody>
          <a:bodyPr/>
          <a:lstStyle/>
          <a:p>
            <a:r>
              <a:rPr lang="en-US" dirty="0" smtClean="0"/>
              <a:t>Two ovaries are solid, ovoid structures</a:t>
            </a:r>
          </a:p>
          <a:p>
            <a:r>
              <a:rPr lang="en-US" dirty="0" smtClean="0"/>
              <a:t>Each are about 3.5 cm long and 2 cm wide and 1cm thick</a:t>
            </a:r>
          </a:p>
          <a:p>
            <a:r>
              <a:rPr lang="en-US" dirty="0" smtClean="0"/>
              <a:t>The ovaries are internal in shallow depressions in the lateral wall of the pelvic cavity</a:t>
            </a:r>
          </a:p>
          <a:p>
            <a:r>
              <a:rPr lang="en-US" dirty="0" smtClean="0"/>
              <a:t>Divided into two distinct regions: </a:t>
            </a:r>
            <a:r>
              <a:rPr lang="en-US" i="1" dirty="0" smtClean="0"/>
              <a:t>medulla</a:t>
            </a:r>
            <a:r>
              <a:rPr lang="en-US" dirty="0" smtClean="0"/>
              <a:t> and </a:t>
            </a:r>
            <a:r>
              <a:rPr lang="en-US" i="1" dirty="0" smtClean="0"/>
              <a:t>cortex</a:t>
            </a:r>
            <a:endParaRPr lang="en-US" dirty="0" smtClean="0"/>
          </a:p>
          <a:p>
            <a:r>
              <a:rPr lang="en-US" i="1" dirty="0" smtClean="0"/>
              <a:t>Primordial follicles</a:t>
            </a:r>
            <a:r>
              <a:rPr lang="en-US" dirty="0" smtClean="0"/>
              <a:t> – formed during prenatal development, each of these cells contain one egg (oocyte) and is surrounded by follicular cells</a:t>
            </a:r>
          </a:p>
          <a:p>
            <a:r>
              <a:rPr lang="en-US" i="1" dirty="0" smtClean="0"/>
              <a:t>In early development, oocytes undergo meiosis, but is quickly halted and not continued until puberty</a:t>
            </a:r>
            <a:endParaRPr lang="en-US" i="1" dirty="0"/>
          </a:p>
        </p:txBody>
      </p:sp>
    </p:spTree>
    <p:extLst>
      <p:ext uri="{BB962C8B-B14F-4D97-AF65-F5344CB8AC3E}">
        <p14:creationId xmlns:p14="http://schemas.microsoft.com/office/powerpoint/2010/main" val="682034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Oogenesis</a:t>
            </a:r>
            <a:endParaRPr lang="en-US" dirty="0"/>
          </a:p>
        </p:txBody>
      </p:sp>
      <p:sp>
        <p:nvSpPr>
          <p:cNvPr id="3" name="Content Placeholder 2"/>
          <p:cNvSpPr>
            <a:spLocks noGrp="1"/>
          </p:cNvSpPr>
          <p:nvPr>
            <p:ph idx="1"/>
          </p:nvPr>
        </p:nvSpPr>
        <p:spPr/>
        <p:txBody>
          <a:bodyPr/>
          <a:lstStyle/>
          <a:p>
            <a:r>
              <a:rPr lang="en-US" dirty="0" smtClean="0"/>
              <a:t>Process of egg formation</a:t>
            </a:r>
          </a:p>
          <a:p>
            <a:r>
              <a:rPr lang="en-US" dirty="0" smtClean="0"/>
              <a:t>When an oocyte divides, it splits into two unequal parts. The larger of the two is called a </a:t>
            </a:r>
            <a:r>
              <a:rPr lang="en-US" i="1" dirty="0" smtClean="0"/>
              <a:t>secondary oocyte</a:t>
            </a:r>
            <a:r>
              <a:rPr lang="en-US" dirty="0" smtClean="0"/>
              <a:t> and the smaller is called the </a:t>
            </a:r>
            <a:r>
              <a:rPr lang="en-US" i="1" dirty="0" smtClean="0"/>
              <a:t>first polar body</a:t>
            </a:r>
            <a:endParaRPr lang="en-US" dirty="0" smtClean="0"/>
          </a:p>
          <a:p>
            <a:r>
              <a:rPr lang="en-US" dirty="0" smtClean="0"/>
              <a:t>The large secondary oocyte can be fertilized by a sperm cell. Upon fertilization it divides into unequal parts: a </a:t>
            </a:r>
            <a:r>
              <a:rPr lang="en-US" i="1" dirty="0" smtClean="0"/>
              <a:t>second polar body </a:t>
            </a:r>
            <a:r>
              <a:rPr lang="en-US" dirty="0" smtClean="0"/>
              <a:t>and a </a:t>
            </a:r>
            <a:r>
              <a:rPr lang="en-US" i="1" dirty="0" smtClean="0"/>
              <a:t>zygote</a:t>
            </a:r>
            <a:r>
              <a:rPr lang="en-US" dirty="0" smtClean="0"/>
              <a:t> (fertilized egg)</a:t>
            </a:r>
          </a:p>
          <a:p>
            <a:r>
              <a:rPr lang="en-US" dirty="0" smtClean="0"/>
              <a:t>The polar bodies have no function and degenerate. Their only role is to allow the oocyte to gain enough cytoplasm to produce a fertilized egg.</a:t>
            </a:r>
            <a:endParaRPr lang="en-US" dirty="0"/>
          </a:p>
        </p:txBody>
      </p:sp>
    </p:spTree>
    <p:extLst>
      <p:ext uri="{BB962C8B-B14F-4D97-AF65-F5344CB8AC3E}">
        <p14:creationId xmlns:p14="http://schemas.microsoft.com/office/powerpoint/2010/main" val="12237307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Follicle Maturation</a:t>
            </a:r>
            <a:endParaRPr lang="en-US" dirty="0"/>
          </a:p>
        </p:txBody>
      </p:sp>
      <p:sp>
        <p:nvSpPr>
          <p:cNvPr id="3" name="Content Placeholder 2"/>
          <p:cNvSpPr>
            <a:spLocks noGrp="1"/>
          </p:cNvSpPr>
          <p:nvPr>
            <p:ph idx="1"/>
          </p:nvPr>
        </p:nvSpPr>
        <p:spPr/>
        <p:txBody>
          <a:bodyPr/>
          <a:lstStyle/>
          <a:p>
            <a:r>
              <a:rPr lang="en-US" dirty="0" smtClean="0"/>
              <a:t>At puberty, the pituitary gland secretes increased amounts of FSH and the ovaries enlarge in response</a:t>
            </a:r>
          </a:p>
          <a:p>
            <a:r>
              <a:rPr lang="en-US" dirty="0" smtClean="0"/>
              <a:t>Then the follicle cells that began to </a:t>
            </a:r>
            <a:r>
              <a:rPr lang="en-US" dirty="0" err="1" smtClean="0"/>
              <a:t>meios</a:t>
            </a:r>
            <a:r>
              <a:rPr lang="en-US" dirty="0" smtClean="0"/>
              <a:t> during early development mature</a:t>
            </a:r>
          </a:p>
          <a:p>
            <a:r>
              <a:rPr lang="en-US" dirty="0" smtClean="0"/>
              <a:t>When a follicle matures (reaches 10mm or larger, then bursts) a process known as Ovulation begins</a:t>
            </a:r>
          </a:p>
          <a:p>
            <a:pPr lvl="1"/>
            <a:r>
              <a:rPr lang="en-US" dirty="0" smtClean="0"/>
              <a:t>A mature follicle gives rise to a secondary oocyte.</a:t>
            </a:r>
          </a:p>
          <a:p>
            <a:pPr lvl="1"/>
            <a:r>
              <a:rPr lang="en-US" dirty="0" smtClean="0"/>
              <a:t>The release of a secondary oocyte is Ovulation</a:t>
            </a:r>
          </a:p>
          <a:p>
            <a:pPr lvl="1"/>
            <a:r>
              <a:rPr lang="en-US" dirty="0" smtClean="0"/>
              <a:t>If a secondary oocyte is not fertilized in a satisfactory time, it ejects from the body</a:t>
            </a:r>
            <a:endParaRPr lang="en-US" dirty="0"/>
          </a:p>
        </p:txBody>
      </p:sp>
    </p:spTree>
    <p:extLst>
      <p:ext uri="{BB962C8B-B14F-4D97-AF65-F5344CB8AC3E}">
        <p14:creationId xmlns:p14="http://schemas.microsoft.com/office/powerpoint/2010/main" val="10392439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19.1 Introduction</a:t>
            </a:r>
            <a:endParaRPr lang="en-US" dirty="0"/>
          </a:p>
        </p:txBody>
      </p:sp>
      <p:sp>
        <p:nvSpPr>
          <p:cNvPr id="3" name="Content Placeholder 2"/>
          <p:cNvSpPr>
            <a:spLocks noGrp="1"/>
          </p:cNvSpPr>
          <p:nvPr>
            <p:ph idx="1"/>
          </p:nvPr>
        </p:nvSpPr>
        <p:spPr/>
        <p:txBody>
          <a:bodyPr/>
          <a:lstStyle/>
          <a:p>
            <a:r>
              <a:rPr lang="en-US" dirty="0" smtClean="0"/>
              <a:t>Male and female organs are connected to a series of tubes and glands</a:t>
            </a:r>
          </a:p>
          <a:p>
            <a:r>
              <a:rPr lang="en-US" dirty="0" smtClean="0"/>
              <a:t>Sex cells have one set of genetic instructions, in other cells there are two sets of instructions</a:t>
            </a:r>
          </a:p>
          <a:p>
            <a:r>
              <a:rPr lang="en-US" dirty="0" smtClean="0"/>
              <a:t>Some sex organs secrete hormones that are crucial for life to occur</a:t>
            </a:r>
            <a:endParaRPr lang="en-US" dirty="0"/>
          </a:p>
        </p:txBody>
      </p:sp>
    </p:spTree>
    <p:extLst>
      <p:ext uri="{BB962C8B-B14F-4D97-AF65-F5344CB8AC3E}">
        <p14:creationId xmlns:p14="http://schemas.microsoft.com/office/powerpoint/2010/main" val="35218310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Internal Accessory Organs</a:t>
            </a:r>
            <a:endParaRPr lang="en-US" dirty="0"/>
          </a:p>
        </p:txBody>
      </p:sp>
      <p:sp>
        <p:nvSpPr>
          <p:cNvPr id="3" name="Content Placeholder 2"/>
          <p:cNvSpPr>
            <a:spLocks noGrp="1"/>
          </p:cNvSpPr>
          <p:nvPr>
            <p:ph idx="1"/>
          </p:nvPr>
        </p:nvSpPr>
        <p:spPr/>
        <p:txBody>
          <a:bodyPr/>
          <a:lstStyle/>
          <a:p>
            <a:r>
              <a:rPr lang="en-US" dirty="0" smtClean="0"/>
              <a:t>Know the Structure and Function of each of the following:</a:t>
            </a:r>
          </a:p>
          <a:p>
            <a:pPr lvl="1"/>
            <a:r>
              <a:rPr lang="en-US" dirty="0" smtClean="0"/>
              <a:t>Uterine Tubes</a:t>
            </a:r>
          </a:p>
          <a:p>
            <a:pPr lvl="1"/>
            <a:r>
              <a:rPr lang="en-US" dirty="0" smtClean="0"/>
              <a:t>Uterus</a:t>
            </a:r>
          </a:p>
          <a:p>
            <a:pPr lvl="1"/>
            <a:r>
              <a:rPr lang="en-US" dirty="0" smtClean="0"/>
              <a:t>Vagina</a:t>
            </a:r>
            <a:endParaRPr lang="en-US" dirty="0"/>
          </a:p>
        </p:txBody>
      </p:sp>
    </p:spTree>
    <p:extLst>
      <p:ext uri="{BB962C8B-B14F-4D97-AF65-F5344CB8AC3E}">
        <p14:creationId xmlns:p14="http://schemas.microsoft.com/office/powerpoint/2010/main" val="9460046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External Accessory Organs</a:t>
            </a:r>
            <a:endParaRPr lang="en-US" dirty="0"/>
          </a:p>
        </p:txBody>
      </p:sp>
      <p:sp>
        <p:nvSpPr>
          <p:cNvPr id="3" name="Content Placeholder 2"/>
          <p:cNvSpPr>
            <a:spLocks noGrp="1"/>
          </p:cNvSpPr>
          <p:nvPr>
            <p:ph idx="1"/>
          </p:nvPr>
        </p:nvSpPr>
        <p:spPr/>
        <p:txBody>
          <a:bodyPr/>
          <a:lstStyle/>
          <a:p>
            <a:r>
              <a:rPr lang="en-US" dirty="0" smtClean="0"/>
              <a:t>Know the structure and function of each of the </a:t>
            </a:r>
            <a:r>
              <a:rPr lang="en-US" dirty="0" err="1" smtClean="0"/>
              <a:t>follwing</a:t>
            </a:r>
            <a:r>
              <a:rPr lang="en-US" dirty="0" smtClean="0"/>
              <a:t>:</a:t>
            </a:r>
          </a:p>
          <a:p>
            <a:pPr lvl="1"/>
            <a:r>
              <a:rPr lang="en-US" dirty="0" smtClean="0"/>
              <a:t>Labia </a:t>
            </a:r>
            <a:r>
              <a:rPr lang="en-US" dirty="0" err="1" smtClean="0"/>
              <a:t>Majora</a:t>
            </a:r>
            <a:endParaRPr lang="en-US" dirty="0" smtClean="0"/>
          </a:p>
          <a:p>
            <a:pPr lvl="1"/>
            <a:r>
              <a:rPr lang="en-US" dirty="0" smtClean="0"/>
              <a:t>Labia </a:t>
            </a:r>
            <a:r>
              <a:rPr lang="en-US" dirty="0" err="1" smtClean="0"/>
              <a:t>Minora</a:t>
            </a:r>
            <a:endParaRPr lang="en-US" dirty="0" smtClean="0"/>
          </a:p>
          <a:p>
            <a:pPr lvl="1"/>
            <a:r>
              <a:rPr lang="en-US" dirty="0" smtClean="0"/>
              <a:t>Clitoris</a:t>
            </a:r>
          </a:p>
          <a:p>
            <a:pPr lvl="1"/>
            <a:r>
              <a:rPr lang="en-US" dirty="0" smtClean="0"/>
              <a:t>Vestibule</a:t>
            </a:r>
            <a:endParaRPr lang="en-US" dirty="0"/>
          </a:p>
        </p:txBody>
      </p:sp>
    </p:spTree>
    <p:extLst>
      <p:ext uri="{BB962C8B-B14F-4D97-AF65-F5344CB8AC3E}">
        <p14:creationId xmlns:p14="http://schemas.microsoft.com/office/powerpoint/2010/main" val="250231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Erection, Lubrication, and Orgasm</a:t>
            </a:r>
            <a:endParaRPr lang="en-US" dirty="0"/>
          </a:p>
        </p:txBody>
      </p:sp>
      <p:sp>
        <p:nvSpPr>
          <p:cNvPr id="3" name="Content Placeholder 2"/>
          <p:cNvSpPr>
            <a:spLocks noGrp="1"/>
          </p:cNvSpPr>
          <p:nvPr>
            <p:ph idx="1"/>
          </p:nvPr>
        </p:nvSpPr>
        <p:spPr/>
        <p:txBody>
          <a:bodyPr/>
          <a:lstStyle/>
          <a:p>
            <a:r>
              <a:rPr lang="en-US" dirty="0" smtClean="0"/>
              <a:t>Erectile tissues in the clitoris and around the vaginal entrance react to sexual stimulation just as the penis does in males</a:t>
            </a:r>
          </a:p>
          <a:p>
            <a:r>
              <a:rPr lang="en-US" dirty="0" smtClean="0"/>
              <a:t>Parasympathetic nerves send impulses to stimulate a mucous release into the vaginal cavity. This allows for a safe insertion of the penis</a:t>
            </a:r>
          </a:p>
          <a:p>
            <a:r>
              <a:rPr lang="en-US" dirty="0" smtClean="0"/>
              <a:t>The culmination of stimulation to the clitoris results in female orgasm</a:t>
            </a:r>
          </a:p>
          <a:p>
            <a:pPr lvl="1"/>
            <a:r>
              <a:rPr lang="en-US" dirty="0" smtClean="0"/>
              <a:t>Just prior to orgasm, the wall linings of the female anatomy begin to contract rhythmically as a means of assisting the sperm to their final location…the secondary oocyte</a:t>
            </a:r>
            <a:endParaRPr lang="en-US" dirty="0"/>
          </a:p>
        </p:txBody>
      </p:sp>
    </p:spTree>
    <p:extLst>
      <p:ext uri="{BB962C8B-B14F-4D97-AF65-F5344CB8AC3E}">
        <p14:creationId xmlns:p14="http://schemas.microsoft.com/office/powerpoint/2010/main" val="999745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Hormonal Control in Females</a:t>
            </a:r>
            <a:endParaRPr lang="en-US" dirty="0"/>
          </a:p>
        </p:txBody>
      </p:sp>
      <p:sp>
        <p:nvSpPr>
          <p:cNvPr id="3" name="Content Placeholder 2"/>
          <p:cNvSpPr>
            <a:spLocks noGrp="1"/>
          </p:cNvSpPr>
          <p:nvPr>
            <p:ph idx="1"/>
          </p:nvPr>
        </p:nvSpPr>
        <p:spPr/>
        <p:txBody>
          <a:bodyPr/>
          <a:lstStyle/>
          <a:p>
            <a:r>
              <a:rPr lang="en-US" dirty="0" smtClean="0"/>
              <a:t>Around age 10, the female reproductive system begins to become functional and mature</a:t>
            </a:r>
          </a:p>
          <a:p>
            <a:r>
              <a:rPr lang="en-US" dirty="0" smtClean="0"/>
              <a:t>Small amounts of the male hormone, androgen, allow for narrow shoulders and broad hips</a:t>
            </a:r>
          </a:p>
          <a:p>
            <a:r>
              <a:rPr lang="en-US" dirty="0" smtClean="0"/>
              <a:t>Female sex hormones are in two categories:</a:t>
            </a:r>
          </a:p>
          <a:p>
            <a:pPr lvl="1"/>
            <a:r>
              <a:rPr lang="en-US" dirty="0" smtClean="0"/>
              <a:t>Estrogens – produced by the ovaries of non-pregnant females, stimulate enlargement of accessory organs, maintain female secondary sex characteristics</a:t>
            </a:r>
          </a:p>
          <a:p>
            <a:pPr lvl="2"/>
            <a:r>
              <a:rPr lang="en-US" dirty="0" smtClean="0"/>
              <a:t>Estradiol – most abundant</a:t>
            </a:r>
          </a:p>
          <a:p>
            <a:pPr lvl="2"/>
            <a:r>
              <a:rPr lang="en-US" dirty="0" err="1" smtClean="0"/>
              <a:t>Estrone</a:t>
            </a:r>
            <a:endParaRPr lang="en-US" dirty="0" smtClean="0"/>
          </a:p>
          <a:p>
            <a:pPr lvl="2"/>
            <a:r>
              <a:rPr lang="en-US" dirty="0" err="1" smtClean="0"/>
              <a:t>Estriol</a:t>
            </a:r>
            <a:r>
              <a:rPr lang="en-US" dirty="0" smtClean="0"/>
              <a:t> </a:t>
            </a:r>
          </a:p>
          <a:p>
            <a:pPr lvl="1"/>
            <a:r>
              <a:rPr lang="en-US" dirty="0" smtClean="0"/>
              <a:t>Progesterone</a:t>
            </a:r>
            <a:endParaRPr lang="en-US" dirty="0"/>
          </a:p>
        </p:txBody>
      </p:sp>
    </p:spTree>
    <p:extLst>
      <p:ext uri="{BB962C8B-B14F-4D97-AF65-F5344CB8AC3E}">
        <p14:creationId xmlns:p14="http://schemas.microsoft.com/office/powerpoint/2010/main" val="24760891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75724"/>
            <a:ext cx="8001000" cy="924475"/>
          </a:xfrm>
        </p:spPr>
        <p:txBody>
          <a:bodyPr/>
          <a:lstStyle/>
          <a:p>
            <a:r>
              <a:rPr lang="en-US" dirty="0" smtClean="0"/>
              <a:t>Secondary Female Sex Characteristics</a:t>
            </a:r>
            <a:endParaRPr lang="en-US" dirty="0"/>
          </a:p>
        </p:txBody>
      </p:sp>
      <p:sp>
        <p:nvSpPr>
          <p:cNvPr id="3" name="Content Placeholder 2"/>
          <p:cNvSpPr>
            <a:spLocks noGrp="1"/>
          </p:cNvSpPr>
          <p:nvPr>
            <p:ph idx="1"/>
          </p:nvPr>
        </p:nvSpPr>
        <p:spPr/>
        <p:txBody>
          <a:bodyPr/>
          <a:lstStyle/>
          <a:p>
            <a:r>
              <a:rPr lang="en-US" dirty="0" smtClean="0"/>
              <a:t>Development of breasts and a ductile system of the mammary glands</a:t>
            </a:r>
          </a:p>
          <a:p>
            <a:r>
              <a:rPr lang="en-US" dirty="0" smtClean="0"/>
              <a:t>Increased deposition of adipose tissue around the breasts, thighs, and buttocks</a:t>
            </a:r>
          </a:p>
          <a:p>
            <a:r>
              <a:rPr lang="en-US" dirty="0" smtClean="0"/>
              <a:t>Increased vascularization of the skin</a:t>
            </a:r>
            <a:endParaRPr lang="en-US" dirty="0"/>
          </a:p>
        </p:txBody>
      </p:sp>
    </p:spTree>
    <p:extLst>
      <p:ext uri="{BB962C8B-B14F-4D97-AF65-F5344CB8AC3E}">
        <p14:creationId xmlns:p14="http://schemas.microsoft.com/office/powerpoint/2010/main" val="16561301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Female Reproductive Cycle</a:t>
            </a:r>
            <a:endParaRPr lang="en-US" dirty="0"/>
          </a:p>
        </p:txBody>
      </p:sp>
      <p:sp>
        <p:nvSpPr>
          <p:cNvPr id="3" name="Content Placeholder 2"/>
          <p:cNvSpPr>
            <a:spLocks noGrp="1"/>
          </p:cNvSpPr>
          <p:nvPr>
            <p:ph idx="1"/>
          </p:nvPr>
        </p:nvSpPr>
        <p:spPr/>
        <p:txBody>
          <a:bodyPr/>
          <a:lstStyle/>
          <a:p>
            <a:r>
              <a:rPr lang="en-US" dirty="0" smtClean="0"/>
              <a:t>Called the menstrual cycle</a:t>
            </a:r>
          </a:p>
          <a:p>
            <a:r>
              <a:rPr lang="en-US" dirty="0" smtClean="0"/>
              <a:t>Regular and recurring changes that results in a shedding of part of the uterine lining and will culminate in bleeding (menses)</a:t>
            </a:r>
          </a:p>
          <a:p>
            <a:r>
              <a:rPr lang="en-US" dirty="0" smtClean="0"/>
              <a:t>The changes in the ovary constitutes the ovarian cycle at the same time.</a:t>
            </a:r>
          </a:p>
          <a:p>
            <a:r>
              <a:rPr lang="en-US" dirty="0" smtClean="0"/>
              <a:t>The fits cycle of a female, </a:t>
            </a:r>
            <a:r>
              <a:rPr lang="en-US" i="1" dirty="0" smtClean="0"/>
              <a:t>menarche</a:t>
            </a:r>
            <a:r>
              <a:rPr lang="en-US" dirty="0" smtClean="0"/>
              <a:t>, occurs following maturation of the accessory organs during puberty</a:t>
            </a:r>
            <a:endParaRPr lang="en-US" dirty="0"/>
          </a:p>
        </p:txBody>
      </p:sp>
    </p:spTree>
    <p:extLst>
      <p:ext uri="{BB962C8B-B14F-4D97-AF65-F5344CB8AC3E}">
        <p14:creationId xmlns:p14="http://schemas.microsoft.com/office/powerpoint/2010/main" val="42650312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descr="http://oyuncugenc.com/wp-admin/js/menstrual-cycle-chart-hormones-816.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76400" y="-720"/>
            <a:ext cx="5181600" cy="6860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32535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Menopause</a:t>
            </a:r>
            <a:endParaRPr lang="en-US" dirty="0"/>
          </a:p>
        </p:txBody>
      </p:sp>
      <p:sp>
        <p:nvSpPr>
          <p:cNvPr id="3" name="Content Placeholder 2"/>
          <p:cNvSpPr>
            <a:spLocks noGrp="1"/>
          </p:cNvSpPr>
          <p:nvPr>
            <p:ph idx="1"/>
          </p:nvPr>
        </p:nvSpPr>
        <p:spPr/>
        <p:txBody>
          <a:bodyPr/>
          <a:lstStyle/>
          <a:p>
            <a:r>
              <a:rPr lang="en-US" dirty="0" smtClean="0"/>
              <a:t>Menstrual cycle continues monthly until a woman is in her 40s-50s</a:t>
            </a:r>
          </a:p>
          <a:p>
            <a:r>
              <a:rPr lang="en-US" dirty="0" smtClean="0"/>
              <a:t>The cycles then cease all together and marks a period in a woman’s life called </a:t>
            </a:r>
            <a:r>
              <a:rPr lang="en-US" i="1" dirty="0" smtClean="0"/>
              <a:t>menopause</a:t>
            </a:r>
            <a:endParaRPr lang="en-US" dirty="0" smtClean="0"/>
          </a:p>
          <a:p>
            <a:r>
              <a:rPr lang="en-US" dirty="0" smtClean="0"/>
              <a:t>A woman no loner produces oocytes for fertilization</a:t>
            </a:r>
          </a:p>
          <a:p>
            <a:r>
              <a:rPr lang="en-US" dirty="0" smtClean="0"/>
              <a:t>She may also lose sex characteristics including:</a:t>
            </a:r>
          </a:p>
          <a:p>
            <a:pPr lvl="1"/>
            <a:r>
              <a:rPr lang="en-US" dirty="0" smtClean="0"/>
              <a:t>Shrinking of the breasts</a:t>
            </a:r>
          </a:p>
          <a:p>
            <a:pPr lvl="1"/>
            <a:r>
              <a:rPr lang="en-US" dirty="0" smtClean="0"/>
              <a:t>Shrinking of the vagina</a:t>
            </a:r>
          </a:p>
          <a:p>
            <a:pPr lvl="1"/>
            <a:r>
              <a:rPr lang="en-US" dirty="0" smtClean="0"/>
              <a:t>Collapse of the uterus and uterine tubes</a:t>
            </a:r>
          </a:p>
          <a:p>
            <a:pPr lvl="1"/>
            <a:r>
              <a:rPr lang="en-US" dirty="0" smtClean="0"/>
              <a:t>Pubic and axillary hair stops growing</a:t>
            </a:r>
            <a:endParaRPr lang="en-US" dirty="0"/>
          </a:p>
        </p:txBody>
      </p:sp>
    </p:spTree>
    <p:extLst>
      <p:ext uri="{BB962C8B-B14F-4D97-AF65-F5344CB8AC3E}">
        <p14:creationId xmlns:p14="http://schemas.microsoft.com/office/powerpoint/2010/main" val="27581049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Mammary Glands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6307516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8" name="Content Placeholder 7"/>
          <p:cNvSpPr>
            <a:spLocks noGrp="1"/>
          </p:cNvSpPr>
          <p:nvPr>
            <p:ph sz="half" idx="2"/>
          </p:nvPr>
        </p:nvSpPr>
        <p:spPr/>
        <p:txBody>
          <a:bodyPr/>
          <a:lstStyle/>
          <a:p>
            <a:r>
              <a:rPr lang="en-US" dirty="0" smtClean="0"/>
              <a:t>Found in both males and females</a:t>
            </a:r>
          </a:p>
          <a:p>
            <a:r>
              <a:rPr lang="en-US" dirty="0" smtClean="0"/>
              <a:t>Not a component of the reproductive system</a:t>
            </a:r>
          </a:p>
          <a:p>
            <a:r>
              <a:rPr lang="en-US" dirty="0" smtClean="0"/>
              <a:t>Contain epithelial tissue that secretes milk</a:t>
            </a:r>
          </a:p>
          <a:p>
            <a:r>
              <a:rPr lang="en-US" dirty="0" smtClean="0"/>
              <a:t>Milk drains into a series of openings at the nipple</a:t>
            </a:r>
            <a:endParaRPr lang="en-US" dirty="0"/>
          </a:p>
        </p:txBody>
      </p:sp>
      <p:pic>
        <p:nvPicPr>
          <p:cNvPr id="9" name="Picture 2" descr="E:\Image_Library\JPEG_IL\27_IL_jpeg\27-17_MammaryGlnd_1.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2088524"/>
            <a:ext cx="4741653" cy="301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35750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Organs of the Male Reproductive System</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0371195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Birth Control</a:t>
            </a:r>
            <a:endParaRPr lang="en-US" dirty="0"/>
          </a:p>
        </p:txBody>
      </p:sp>
      <p:sp>
        <p:nvSpPr>
          <p:cNvPr id="6" name="Text Placeholder 5"/>
          <p:cNvSpPr>
            <a:spLocks noGrp="1"/>
          </p:cNvSpPr>
          <p:nvPr>
            <p:ph type="body" idx="1"/>
          </p:nvPr>
        </p:nvSpPr>
        <p:spPr/>
        <p:txBody>
          <a:bodyPr/>
          <a:lstStyle/>
          <a:p>
            <a:endParaRPr lang="en-US"/>
          </a:p>
        </p:txBody>
      </p:sp>
    </p:spTree>
    <p:extLst>
      <p:ext uri="{BB962C8B-B14F-4D97-AF65-F5344CB8AC3E}">
        <p14:creationId xmlns:p14="http://schemas.microsoft.com/office/powerpoint/2010/main" val="21718860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Methods of Birth Control</a:t>
            </a:r>
            <a:endParaRPr lang="en-US" dirty="0"/>
          </a:p>
        </p:txBody>
      </p:sp>
      <p:sp>
        <p:nvSpPr>
          <p:cNvPr id="5" name="Content Placeholder 4"/>
          <p:cNvSpPr>
            <a:spLocks noGrp="1"/>
          </p:cNvSpPr>
          <p:nvPr>
            <p:ph idx="1"/>
          </p:nvPr>
        </p:nvSpPr>
        <p:spPr/>
        <p:txBody>
          <a:bodyPr/>
          <a:lstStyle/>
          <a:p>
            <a:r>
              <a:rPr lang="en-US" dirty="0" smtClean="0"/>
              <a:t>Abstinence is the only completely effective method</a:t>
            </a:r>
          </a:p>
          <a:p>
            <a:r>
              <a:rPr lang="en-US" dirty="0" smtClean="0"/>
              <a:t>Physical prevention (most effective)</a:t>
            </a:r>
          </a:p>
          <a:p>
            <a:pPr lvl="1"/>
            <a:r>
              <a:rPr lang="en-US" dirty="0" smtClean="0"/>
              <a:t>Includes vasectomy and tubal ligation</a:t>
            </a:r>
          </a:p>
          <a:p>
            <a:pPr lvl="2"/>
            <a:r>
              <a:rPr lang="en-US" dirty="0" smtClean="0"/>
              <a:t>Vasectomy – the vas deferens connecting the testes and urethra is cut and sealed preventing the transport of sperm</a:t>
            </a:r>
          </a:p>
          <a:p>
            <a:pPr lvl="2"/>
            <a:r>
              <a:rPr lang="en-US" dirty="0" smtClean="0"/>
              <a:t>Tubal ligation – the oviduct is cut and the ends tied to prevent eggs from reaching the uterus</a:t>
            </a:r>
            <a:endParaRPr lang="en-US" dirty="0"/>
          </a:p>
        </p:txBody>
      </p:sp>
    </p:spTree>
    <p:extLst>
      <p:ext uri="{BB962C8B-B14F-4D97-AF65-F5344CB8AC3E}">
        <p14:creationId xmlns:p14="http://schemas.microsoft.com/office/powerpoint/2010/main" val="451207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Oral contraceptives (birth control bills) usually contain a mix of hormones that prevent the release of FSH and LH, preventing the development of the follicle so that no oocyte is released</a:t>
            </a:r>
          </a:p>
          <a:p>
            <a:r>
              <a:rPr lang="en-US" dirty="0" smtClean="0"/>
              <a:t>Time Release Capsules (Norplant) can be implanted under the skin and offer long-term suppression of ovulation</a:t>
            </a:r>
          </a:p>
          <a:p>
            <a:r>
              <a:rPr lang="en-US" dirty="0" smtClean="0"/>
              <a:t>RU-486 (morning after pill) interferes with the implantation of the fertilized zygote into the uterine wall</a:t>
            </a:r>
            <a:endParaRPr lang="en-US" dirty="0"/>
          </a:p>
        </p:txBody>
      </p:sp>
    </p:spTree>
    <p:extLst>
      <p:ext uri="{BB962C8B-B14F-4D97-AF65-F5344CB8AC3E}">
        <p14:creationId xmlns:p14="http://schemas.microsoft.com/office/powerpoint/2010/main" val="28547908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Barrier Method – employs a </a:t>
            </a:r>
            <a:r>
              <a:rPr lang="en-US" dirty="0" err="1" smtClean="0"/>
              <a:t>physicla</a:t>
            </a:r>
            <a:r>
              <a:rPr lang="en-US" dirty="0" smtClean="0"/>
              <a:t> device (condom or diaphragm) or chemical (</a:t>
            </a:r>
            <a:r>
              <a:rPr lang="en-US" dirty="0" err="1" smtClean="0"/>
              <a:t>spermacide</a:t>
            </a:r>
            <a:r>
              <a:rPr lang="en-US" dirty="0" smtClean="0"/>
              <a:t>) to keep the sperm separate from the egg</a:t>
            </a:r>
          </a:p>
          <a:p>
            <a:pPr lvl="1"/>
            <a:r>
              <a:rPr lang="en-US" dirty="0" smtClean="0"/>
              <a:t>Male condoms are placed over the erect penis</a:t>
            </a:r>
          </a:p>
          <a:p>
            <a:pPr lvl="1"/>
            <a:r>
              <a:rPr lang="en-US" dirty="0" smtClean="0"/>
              <a:t>Female condoms are placed inside the </a:t>
            </a:r>
            <a:r>
              <a:rPr lang="en-US" dirty="0" err="1" smtClean="0"/>
              <a:t>vagine</a:t>
            </a:r>
            <a:endParaRPr lang="en-US" dirty="0" smtClean="0"/>
          </a:p>
          <a:p>
            <a:pPr lvl="1"/>
            <a:r>
              <a:rPr lang="en-US" dirty="0" smtClean="0"/>
              <a:t>Only latex condoms for a male prevent STD transfer</a:t>
            </a:r>
          </a:p>
          <a:p>
            <a:pPr lvl="1"/>
            <a:r>
              <a:rPr lang="en-US" dirty="0" smtClean="0"/>
              <a:t>Diaphragms cap the cervix and block the passage of sperm to the uterus</a:t>
            </a:r>
          </a:p>
          <a:p>
            <a:pPr lvl="1"/>
            <a:r>
              <a:rPr lang="en-US" dirty="0" smtClean="0"/>
              <a:t>Spermicides kill sperm on contact and must be placed in the vagina prior to intercourse</a:t>
            </a:r>
            <a:endParaRPr lang="en-US" dirty="0"/>
          </a:p>
        </p:txBody>
      </p:sp>
    </p:spTree>
    <p:extLst>
      <p:ext uri="{BB962C8B-B14F-4D97-AF65-F5344CB8AC3E}">
        <p14:creationId xmlns:p14="http://schemas.microsoft.com/office/powerpoint/2010/main" val="21090538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Sexually Transmitted Diseases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8046567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Gonorrhea</a:t>
            </a:r>
            <a:endParaRPr lang="en-US" dirty="0"/>
          </a:p>
        </p:txBody>
      </p:sp>
      <p:sp>
        <p:nvSpPr>
          <p:cNvPr id="6" name="Content Placeholder 11"/>
          <p:cNvSpPr>
            <a:spLocks noGrp="1"/>
          </p:cNvSpPr>
          <p:nvPr>
            <p:ph idx="1"/>
          </p:nvPr>
        </p:nvSpPr>
        <p:spPr/>
        <p:txBody>
          <a:bodyPr>
            <a:normAutofit fontScale="77500" lnSpcReduction="20000"/>
          </a:bodyPr>
          <a:lstStyle/>
          <a:p>
            <a:r>
              <a:rPr lang="en-US" sz="1600" dirty="0" smtClean="0"/>
              <a:t>Cause</a:t>
            </a:r>
          </a:p>
          <a:p>
            <a:pPr lvl="1"/>
            <a:r>
              <a:rPr lang="en-US" sz="1600" dirty="0" smtClean="0"/>
              <a:t>bacteria (</a:t>
            </a:r>
            <a:r>
              <a:rPr lang="en-US" sz="1600" i="1" dirty="0" smtClean="0"/>
              <a:t>Neisseria </a:t>
            </a:r>
            <a:r>
              <a:rPr lang="en-US" sz="1600" i="1" dirty="0" err="1" smtClean="0"/>
              <a:t>gonorrhoeae</a:t>
            </a:r>
            <a:r>
              <a:rPr lang="en-US" sz="1600" dirty="0" smtClean="0"/>
              <a:t>) </a:t>
            </a:r>
          </a:p>
          <a:p>
            <a:r>
              <a:rPr lang="en-US" sz="1600" dirty="0" smtClean="0"/>
              <a:t>Mode of transfer</a:t>
            </a:r>
          </a:p>
          <a:p>
            <a:pPr lvl="1"/>
            <a:r>
              <a:rPr lang="en-US" sz="1600" dirty="0" smtClean="0"/>
              <a:t>Primary infection site is in cervix from intercourse</a:t>
            </a:r>
          </a:p>
          <a:p>
            <a:pPr lvl="1"/>
            <a:r>
              <a:rPr lang="en-US" sz="1600" dirty="0" smtClean="0"/>
              <a:t>Can  travel to blood stream to infect major organs (eyes, mouth, heart, liver, reproductive organs)</a:t>
            </a:r>
          </a:p>
          <a:p>
            <a:r>
              <a:rPr lang="en-US" sz="1600" dirty="0" smtClean="0"/>
              <a:t>Incidence – see next slide</a:t>
            </a:r>
          </a:p>
          <a:p>
            <a:r>
              <a:rPr lang="en-US" sz="1600" dirty="0" smtClean="0"/>
              <a:t>Symptoms</a:t>
            </a:r>
          </a:p>
          <a:p>
            <a:pPr lvl="1"/>
            <a:r>
              <a:rPr lang="en-US" sz="1600" dirty="0" smtClean="0"/>
              <a:t>Male – asymptomatic, painful urination, discharge</a:t>
            </a:r>
          </a:p>
          <a:p>
            <a:pPr lvl="1"/>
            <a:r>
              <a:rPr lang="en-US" sz="1600" dirty="0" smtClean="0"/>
              <a:t>Female – asymptomatic, painful urination, discharge, fever, pelvic pain</a:t>
            </a:r>
          </a:p>
          <a:p>
            <a:r>
              <a:rPr lang="en-US" sz="1600" dirty="0" smtClean="0"/>
              <a:t>Complications</a:t>
            </a:r>
          </a:p>
          <a:p>
            <a:pPr lvl="1"/>
            <a:r>
              <a:rPr lang="en-US" sz="1600" dirty="0" smtClean="0"/>
              <a:t>sterility, ectopic pregnancy, predisposed to UTIs, major organs affected, vision loss in newborn, PID in women, facilitates transmission of HIV</a:t>
            </a:r>
          </a:p>
          <a:p>
            <a:r>
              <a:rPr lang="en-US" sz="1600" dirty="0" smtClean="0"/>
              <a:t>Treatment</a:t>
            </a:r>
          </a:p>
          <a:p>
            <a:pPr lvl="1"/>
            <a:r>
              <a:rPr lang="en-US" sz="1600" dirty="0" smtClean="0"/>
              <a:t>cured with antibiotics (high antibiotic resistance)</a:t>
            </a:r>
          </a:p>
          <a:p>
            <a:endParaRPr lang="en-US" sz="1400" dirty="0" smtClean="0"/>
          </a:p>
          <a:p>
            <a:pPr lvl="1">
              <a:buFontTx/>
              <a:buNone/>
            </a:pPr>
            <a:endParaRPr lang="en-US" sz="1400" dirty="0" smtClean="0"/>
          </a:p>
        </p:txBody>
      </p:sp>
    </p:spTree>
    <p:extLst>
      <p:ext uri="{BB962C8B-B14F-4D97-AF65-F5344CB8AC3E}">
        <p14:creationId xmlns:p14="http://schemas.microsoft.com/office/powerpoint/2010/main" val="19155029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endParaRPr lang="en-US" smtClean="0"/>
          </a:p>
        </p:txBody>
      </p:sp>
      <p:pic>
        <p:nvPicPr>
          <p:cNvPr id="4099"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04800"/>
            <a:ext cx="8915400" cy="484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1371600" y="2057400"/>
            <a:ext cx="7620000"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ln w="28575">
                <a:solidFill>
                  <a:schemeClr val="tx1"/>
                </a:solidFill>
              </a:ln>
            </a:endParaRPr>
          </a:p>
        </p:txBody>
      </p:sp>
    </p:spTree>
    <p:extLst>
      <p:ext uri="{BB962C8B-B14F-4D97-AF65-F5344CB8AC3E}">
        <p14:creationId xmlns:p14="http://schemas.microsoft.com/office/powerpoint/2010/main" val="34510488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Gonorrhea</a:t>
            </a:r>
          </a:p>
        </p:txBody>
      </p:sp>
      <p:pic>
        <p:nvPicPr>
          <p:cNvPr id="5123" name="Picture 2" descr="http://t1.gstatic.com/images?q=tbn:ANd9GcTstXDkJG6qoLt-K6PO9Qph9tDDrIqDn8WJvMgq0qTSGQx2BPSHi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33400"/>
            <a:ext cx="2466975"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12" descr="http://www.aafp.org/online/etc/medialib/aafp_org/images/news_folder/aafp_news_now/august-2012/gonorrhea-resist-recs.Par.0001.Image.30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381000"/>
            <a:ext cx="2857500"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4" descr="http://www.docbig.com/wp-content/uploads/2012/06/Symptoms-of-Gonorrhea-red-mark-symptoms-img-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657600"/>
            <a:ext cx="3759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http://www.rightdiagnosis.com/phil/images/406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657600"/>
            <a:ext cx="4191000" cy="280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8" descr="http://t3.gstatic.com/images?q=tbn:ANd9GcT_r1JTdpWbvSXl8vqxnMP8qZ7LpSaV9M3DG2M6NWxiI7DaqWi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0" y="1295400"/>
            <a:ext cx="26193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14045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0"/>
            <a:ext cx="8229600" cy="1143000"/>
          </a:xfrm>
        </p:spPr>
        <p:txBody>
          <a:bodyPr/>
          <a:lstStyle/>
          <a:p>
            <a:pPr eaLnBrk="1" hangingPunct="1"/>
            <a:r>
              <a:rPr lang="en-US" smtClean="0"/>
              <a:t>Chlamydia</a:t>
            </a:r>
          </a:p>
        </p:txBody>
      </p:sp>
      <p:sp>
        <p:nvSpPr>
          <p:cNvPr id="21507" name="Rectangle 3"/>
          <p:cNvSpPr>
            <a:spLocks noGrp="1" noChangeArrowheads="1"/>
          </p:cNvSpPr>
          <p:nvPr>
            <p:ph type="body" idx="1"/>
          </p:nvPr>
        </p:nvSpPr>
        <p:spPr>
          <a:xfrm>
            <a:off x="457200" y="1066800"/>
            <a:ext cx="8229600" cy="4525963"/>
          </a:xfrm>
        </p:spPr>
        <p:txBody>
          <a:bodyPr>
            <a:normAutofit fontScale="77500" lnSpcReduction="20000"/>
          </a:bodyPr>
          <a:lstStyle/>
          <a:p>
            <a:r>
              <a:rPr lang="en-US" sz="1400" smtClean="0"/>
              <a:t>Cause</a:t>
            </a:r>
          </a:p>
          <a:p>
            <a:pPr lvl="1"/>
            <a:r>
              <a:rPr lang="en-US" sz="1400" smtClean="0"/>
              <a:t>bacteria (</a:t>
            </a:r>
            <a:r>
              <a:rPr lang="en-US" sz="1400" i="1" smtClean="0"/>
              <a:t>Chlamydia trachomatis</a:t>
            </a:r>
            <a:r>
              <a:rPr lang="en-US" sz="1400" smtClean="0"/>
              <a:t>) </a:t>
            </a:r>
          </a:p>
          <a:p>
            <a:r>
              <a:rPr lang="en-US" sz="1400" smtClean="0"/>
              <a:t>Mode of transfer</a:t>
            </a:r>
          </a:p>
          <a:p>
            <a:pPr lvl="1" eaLnBrk="1" hangingPunct="1"/>
            <a:r>
              <a:rPr lang="en-US" sz="1400" smtClean="0"/>
              <a:t>contracted through intimate touching, genital-to-genital contact, vaginal sex, anal sex, child birth</a:t>
            </a:r>
          </a:p>
          <a:p>
            <a:pPr lvl="1" eaLnBrk="1" hangingPunct="1"/>
            <a:r>
              <a:rPr lang="en-US" sz="1400" smtClean="0"/>
              <a:t>can be spread to different parts of one’s own body with contaminated fingers.</a:t>
            </a:r>
          </a:p>
          <a:p>
            <a:pPr lvl="1" eaLnBrk="1" hangingPunct="1"/>
            <a:r>
              <a:rPr lang="en-US" sz="1400" smtClean="0"/>
              <a:t>Non-treated swimming pools </a:t>
            </a:r>
          </a:p>
          <a:p>
            <a:r>
              <a:rPr lang="en-US" sz="1400" smtClean="0"/>
              <a:t>Incidence</a:t>
            </a:r>
          </a:p>
          <a:p>
            <a:pPr lvl="1"/>
            <a:r>
              <a:rPr lang="en-US" sz="1400" smtClean="0"/>
              <a:t>Leading reportable bacterial infection in US </a:t>
            </a:r>
          </a:p>
          <a:p>
            <a:pPr lvl="1"/>
            <a:r>
              <a:rPr lang="en-US" sz="1400" smtClean="0"/>
              <a:t>See next slide</a:t>
            </a:r>
          </a:p>
          <a:p>
            <a:r>
              <a:rPr lang="en-US" sz="1400" smtClean="0"/>
              <a:t>Symptoms</a:t>
            </a:r>
          </a:p>
          <a:p>
            <a:pPr lvl="1" eaLnBrk="1" hangingPunct="1"/>
            <a:r>
              <a:rPr lang="en-US" sz="1400" smtClean="0"/>
              <a:t>Male – thin, gray-white penile discharge; painful testes</a:t>
            </a:r>
          </a:p>
          <a:p>
            <a:pPr lvl="1" eaLnBrk="1" hangingPunct="1"/>
            <a:r>
              <a:rPr lang="en-US" sz="1400" smtClean="0"/>
              <a:t>Female – vaginal discharge and bleeding; abdominal pain</a:t>
            </a:r>
          </a:p>
          <a:p>
            <a:r>
              <a:rPr lang="en-US" sz="1400" smtClean="0"/>
              <a:t>Complications</a:t>
            </a:r>
          </a:p>
          <a:p>
            <a:pPr lvl="1"/>
            <a:r>
              <a:rPr lang="en-US" sz="1400" smtClean="0"/>
              <a:t>Infertility, ectopic pregnancy, PID, facilitates transmission of HIV, pregnant women infected with chlamydia can pass the infection to their infants during delivery, potentially resulting in neonatal ophthalmia and pneumonia</a:t>
            </a:r>
          </a:p>
          <a:p>
            <a:r>
              <a:rPr lang="en-US" sz="1400" smtClean="0"/>
              <a:t>Treatment</a:t>
            </a:r>
          </a:p>
          <a:p>
            <a:pPr lvl="1"/>
            <a:r>
              <a:rPr lang="en-US" sz="1400" smtClean="0"/>
              <a:t>antibiotic </a:t>
            </a:r>
          </a:p>
          <a:p>
            <a:pPr lvl="1">
              <a:buFontTx/>
              <a:buNone/>
            </a:pPr>
            <a:endParaRPr lang="en-US" sz="1400" smtClean="0"/>
          </a:p>
        </p:txBody>
      </p:sp>
    </p:spTree>
    <p:extLst>
      <p:ext uri="{BB962C8B-B14F-4D97-AF65-F5344CB8AC3E}">
        <p14:creationId xmlns:p14="http://schemas.microsoft.com/office/powerpoint/2010/main" val="26768438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linds(horizontal)">
                                      <p:cBhvr>
                                        <p:cTn id="7" dur="5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blinds(horizontal)">
                                      <p:cBhvr>
                                        <p:cTn id="12" dur="500"/>
                                        <p:tgtEl>
                                          <p:spTgt spid="2150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Effect transition="in" filter="blinds(horizontal)">
                                      <p:cBhvr>
                                        <p:cTn id="17" dur="500"/>
                                        <p:tgtEl>
                                          <p:spTgt spid="2150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21507">
                                            <p:txEl>
                                              <p:pRg st="3" end="3"/>
                                            </p:txEl>
                                          </p:spTgt>
                                        </p:tgtEl>
                                        <p:attrNameLst>
                                          <p:attrName>style.visibility</p:attrName>
                                        </p:attrNameLst>
                                      </p:cBhvr>
                                      <p:to>
                                        <p:strVal val="visible"/>
                                      </p:to>
                                    </p:set>
                                    <p:animEffect transition="in" filter="blinds(horizontal)">
                                      <p:cBhvr>
                                        <p:cTn id="22" dur="500"/>
                                        <p:tgtEl>
                                          <p:spTgt spid="21507">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21507">
                                            <p:txEl>
                                              <p:pRg st="4" end="4"/>
                                            </p:txEl>
                                          </p:spTgt>
                                        </p:tgtEl>
                                        <p:attrNameLst>
                                          <p:attrName>style.visibility</p:attrName>
                                        </p:attrNameLst>
                                      </p:cBhvr>
                                      <p:to>
                                        <p:strVal val="visible"/>
                                      </p:to>
                                    </p:set>
                                    <p:animEffect transition="in" filter="blinds(horizontal)">
                                      <p:cBhvr>
                                        <p:cTn id="27" dur="500"/>
                                        <p:tgtEl>
                                          <p:spTgt spid="21507">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21507">
                                            <p:txEl>
                                              <p:pRg st="5" end="5"/>
                                            </p:txEl>
                                          </p:spTgt>
                                        </p:tgtEl>
                                        <p:attrNameLst>
                                          <p:attrName>style.visibility</p:attrName>
                                        </p:attrNameLst>
                                      </p:cBhvr>
                                      <p:to>
                                        <p:strVal val="visible"/>
                                      </p:to>
                                    </p:set>
                                    <p:animEffect transition="in" filter="blinds(horizontal)">
                                      <p:cBhvr>
                                        <p:cTn id="32" dur="500"/>
                                        <p:tgtEl>
                                          <p:spTgt spid="21507">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nodeType="clickEffect">
                                  <p:stCondLst>
                                    <p:cond delay="0"/>
                                  </p:stCondLst>
                                  <p:childTnLst>
                                    <p:set>
                                      <p:cBhvr>
                                        <p:cTn id="36" dur="1" fill="hold">
                                          <p:stCondLst>
                                            <p:cond delay="0"/>
                                          </p:stCondLst>
                                        </p:cTn>
                                        <p:tgtEl>
                                          <p:spTgt spid="21507">
                                            <p:txEl>
                                              <p:pRg st="6" end="6"/>
                                            </p:txEl>
                                          </p:spTgt>
                                        </p:tgtEl>
                                        <p:attrNameLst>
                                          <p:attrName>style.visibility</p:attrName>
                                        </p:attrNameLst>
                                      </p:cBhvr>
                                      <p:to>
                                        <p:strVal val="visible"/>
                                      </p:to>
                                    </p:set>
                                    <p:animEffect transition="in" filter="blinds(horizontal)">
                                      <p:cBhvr>
                                        <p:cTn id="37" dur="500"/>
                                        <p:tgtEl>
                                          <p:spTgt spid="21507">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nodeType="clickEffect">
                                  <p:stCondLst>
                                    <p:cond delay="0"/>
                                  </p:stCondLst>
                                  <p:childTnLst>
                                    <p:set>
                                      <p:cBhvr>
                                        <p:cTn id="41" dur="1" fill="hold">
                                          <p:stCondLst>
                                            <p:cond delay="0"/>
                                          </p:stCondLst>
                                        </p:cTn>
                                        <p:tgtEl>
                                          <p:spTgt spid="21507">
                                            <p:txEl>
                                              <p:pRg st="7" end="7"/>
                                            </p:txEl>
                                          </p:spTgt>
                                        </p:tgtEl>
                                        <p:attrNameLst>
                                          <p:attrName>style.visibility</p:attrName>
                                        </p:attrNameLst>
                                      </p:cBhvr>
                                      <p:to>
                                        <p:strVal val="visible"/>
                                      </p:to>
                                    </p:set>
                                    <p:animEffect transition="in" filter="blinds(horizontal)">
                                      <p:cBhvr>
                                        <p:cTn id="42" dur="500"/>
                                        <p:tgtEl>
                                          <p:spTgt spid="21507">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nodeType="clickEffect">
                                  <p:stCondLst>
                                    <p:cond delay="0"/>
                                  </p:stCondLst>
                                  <p:childTnLst>
                                    <p:set>
                                      <p:cBhvr>
                                        <p:cTn id="46" dur="1" fill="hold">
                                          <p:stCondLst>
                                            <p:cond delay="0"/>
                                          </p:stCondLst>
                                        </p:cTn>
                                        <p:tgtEl>
                                          <p:spTgt spid="21507">
                                            <p:txEl>
                                              <p:pRg st="8" end="8"/>
                                            </p:txEl>
                                          </p:spTgt>
                                        </p:tgtEl>
                                        <p:attrNameLst>
                                          <p:attrName>style.visibility</p:attrName>
                                        </p:attrNameLst>
                                      </p:cBhvr>
                                      <p:to>
                                        <p:strVal val="visible"/>
                                      </p:to>
                                    </p:set>
                                    <p:animEffect transition="in" filter="blinds(horizontal)">
                                      <p:cBhvr>
                                        <p:cTn id="47" dur="500"/>
                                        <p:tgtEl>
                                          <p:spTgt spid="21507">
                                            <p:txEl>
                                              <p:pRg st="8" end="8"/>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nodeType="clickEffect">
                                  <p:stCondLst>
                                    <p:cond delay="0"/>
                                  </p:stCondLst>
                                  <p:childTnLst>
                                    <p:set>
                                      <p:cBhvr>
                                        <p:cTn id="51" dur="1" fill="hold">
                                          <p:stCondLst>
                                            <p:cond delay="0"/>
                                          </p:stCondLst>
                                        </p:cTn>
                                        <p:tgtEl>
                                          <p:spTgt spid="21507">
                                            <p:txEl>
                                              <p:pRg st="9" end="9"/>
                                            </p:txEl>
                                          </p:spTgt>
                                        </p:tgtEl>
                                        <p:attrNameLst>
                                          <p:attrName>style.visibility</p:attrName>
                                        </p:attrNameLst>
                                      </p:cBhvr>
                                      <p:to>
                                        <p:strVal val="visible"/>
                                      </p:to>
                                    </p:set>
                                    <p:animEffect transition="in" filter="blinds(horizontal)">
                                      <p:cBhvr>
                                        <p:cTn id="52" dur="500"/>
                                        <p:tgtEl>
                                          <p:spTgt spid="21507">
                                            <p:txEl>
                                              <p:pRg st="9" end="9"/>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nodeType="clickEffect">
                                  <p:stCondLst>
                                    <p:cond delay="0"/>
                                  </p:stCondLst>
                                  <p:childTnLst>
                                    <p:set>
                                      <p:cBhvr>
                                        <p:cTn id="56" dur="1" fill="hold">
                                          <p:stCondLst>
                                            <p:cond delay="0"/>
                                          </p:stCondLst>
                                        </p:cTn>
                                        <p:tgtEl>
                                          <p:spTgt spid="21507">
                                            <p:txEl>
                                              <p:pRg st="10" end="10"/>
                                            </p:txEl>
                                          </p:spTgt>
                                        </p:tgtEl>
                                        <p:attrNameLst>
                                          <p:attrName>style.visibility</p:attrName>
                                        </p:attrNameLst>
                                      </p:cBhvr>
                                      <p:to>
                                        <p:strVal val="visible"/>
                                      </p:to>
                                    </p:set>
                                    <p:animEffect transition="in" filter="blinds(horizontal)">
                                      <p:cBhvr>
                                        <p:cTn id="57" dur="500"/>
                                        <p:tgtEl>
                                          <p:spTgt spid="21507">
                                            <p:txEl>
                                              <p:pRg st="10" end="10"/>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21507">
                                            <p:txEl>
                                              <p:pRg st="11" end="11"/>
                                            </p:txEl>
                                          </p:spTgt>
                                        </p:tgtEl>
                                        <p:attrNameLst>
                                          <p:attrName>style.visibility</p:attrName>
                                        </p:attrNameLst>
                                      </p:cBhvr>
                                      <p:to>
                                        <p:strVal val="visible"/>
                                      </p:to>
                                    </p:set>
                                    <p:animEffect transition="in" filter="blinds(horizontal)">
                                      <p:cBhvr>
                                        <p:cTn id="62" dur="500"/>
                                        <p:tgtEl>
                                          <p:spTgt spid="21507">
                                            <p:txEl>
                                              <p:pRg st="11" end="11"/>
                                            </p:txEl>
                                          </p:spTgt>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3" presetClass="entr" presetSubtype="10" fill="hold" nodeType="clickEffect">
                                  <p:stCondLst>
                                    <p:cond delay="0"/>
                                  </p:stCondLst>
                                  <p:childTnLst>
                                    <p:set>
                                      <p:cBhvr>
                                        <p:cTn id="66" dur="1" fill="hold">
                                          <p:stCondLst>
                                            <p:cond delay="0"/>
                                          </p:stCondLst>
                                        </p:cTn>
                                        <p:tgtEl>
                                          <p:spTgt spid="21507">
                                            <p:txEl>
                                              <p:pRg st="12" end="12"/>
                                            </p:txEl>
                                          </p:spTgt>
                                        </p:tgtEl>
                                        <p:attrNameLst>
                                          <p:attrName>style.visibility</p:attrName>
                                        </p:attrNameLst>
                                      </p:cBhvr>
                                      <p:to>
                                        <p:strVal val="visible"/>
                                      </p:to>
                                    </p:set>
                                    <p:animEffect transition="in" filter="blinds(horizontal)">
                                      <p:cBhvr>
                                        <p:cTn id="67" dur="500"/>
                                        <p:tgtEl>
                                          <p:spTgt spid="21507">
                                            <p:txEl>
                                              <p:pRg st="12" end="12"/>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3" presetClass="entr" presetSubtype="10" fill="hold" nodeType="clickEffect">
                                  <p:stCondLst>
                                    <p:cond delay="0"/>
                                  </p:stCondLst>
                                  <p:childTnLst>
                                    <p:set>
                                      <p:cBhvr>
                                        <p:cTn id="71" dur="1" fill="hold">
                                          <p:stCondLst>
                                            <p:cond delay="0"/>
                                          </p:stCondLst>
                                        </p:cTn>
                                        <p:tgtEl>
                                          <p:spTgt spid="21507">
                                            <p:txEl>
                                              <p:pRg st="13" end="13"/>
                                            </p:txEl>
                                          </p:spTgt>
                                        </p:tgtEl>
                                        <p:attrNameLst>
                                          <p:attrName>style.visibility</p:attrName>
                                        </p:attrNameLst>
                                      </p:cBhvr>
                                      <p:to>
                                        <p:strVal val="visible"/>
                                      </p:to>
                                    </p:set>
                                    <p:animEffect transition="in" filter="blinds(horizontal)">
                                      <p:cBhvr>
                                        <p:cTn id="72" dur="500"/>
                                        <p:tgtEl>
                                          <p:spTgt spid="21507">
                                            <p:txEl>
                                              <p:pRg st="13" end="13"/>
                                            </p:txEl>
                                          </p:spTgt>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3" presetClass="entr" presetSubtype="10" fill="hold" nodeType="clickEffect">
                                  <p:stCondLst>
                                    <p:cond delay="0"/>
                                  </p:stCondLst>
                                  <p:childTnLst>
                                    <p:set>
                                      <p:cBhvr>
                                        <p:cTn id="76" dur="1" fill="hold">
                                          <p:stCondLst>
                                            <p:cond delay="0"/>
                                          </p:stCondLst>
                                        </p:cTn>
                                        <p:tgtEl>
                                          <p:spTgt spid="21507">
                                            <p:txEl>
                                              <p:pRg st="14" end="14"/>
                                            </p:txEl>
                                          </p:spTgt>
                                        </p:tgtEl>
                                        <p:attrNameLst>
                                          <p:attrName>style.visibility</p:attrName>
                                        </p:attrNameLst>
                                      </p:cBhvr>
                                      <p:to>
                                        <p:strVal val="visible"/>
                                      </p:to>
                                    </p:set>
                                    <p:animEffect transition="in" filter="blinds(horizontal)">
                                      <p:cBhvr>
                                        <p:cTn id="77" dur="500"/>
                                        <p:tgtEl>
                                          <p:spTgt spid="21507">
                                            <p:txEl>
                                              <p:pRg st="14" end="14"/>
                                            </p:txEl>
                                          </p:spTgt>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3" presetClass="entr" presetSubtype="10" fill="hold" nodeType="clickEffect">
                                  <p:stCondLst>
                                    <p:cond delay="0"/>
                                  </p:stCondLst>
                                  <p:childTnLst>
                                    <p:set>
                                      <p:cBhvr>
                                        <p:cTn id="81" dur="1" fill="hold">
                                          <p:stCondLst>
                                            <p:cond delay="0"/>
                                          </p:stCondLst>
                                        </p:cTn>
                                        <p:tgtEl>
                                          <p:spTgt spid="21507">
                                            <p:txEl>
                                              <p:pRg st="15" end="15"/>
                                            </p:txEl>
                                          </p:spTgt>
                                        </p:tgtEl>
                                        <p:attrNameLst>
                                          <p:attrName>style.visibility</p:attrName>
                                        </p:attrNameLst>
                                      </p:cBhvr>
                                      <p:to>
                                        <p:strVal val="visible"/>
                                      </p:to>
                                    </p:set>
                                    <p:animEffect transition="in" filter="blinds(horizontal)">
                                      <p:cBhvr>
                                        <p:cTn id="82" dur="500"/>
                                        <p:tgtEl>
                                          <p:spTgt spid="2150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endParaRPr lang="en-US" smtClean="0"/>
          </a:p>
        </p:txBody>
      </p:sp>
      <p:sp>
        <p:nvSpPr>
          <p:cNvPr id="7171" name="Content Placeholder 2"/>
          <p:cNvSpPr>
            <a:spLocks noGrp="1"/>
          </p:cNvSpPr>
          <p:nvPr>
            <p:ph idx="1"/>
          </p:nvPr>
        </p:nvSpPr>
        <p:spPr/>
        <p:txBody>
          <a:bodyPr/>
          <a:lstStyle/>
          <a:p>
            <a:endParaRPr lang="en-US" smtClean="0"/>
          </a:p>
        </p:txBody>
      </p:sp>
      <p:pic>
        <p:nvPicPr>
          <p:cNvPr id="717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685800"/>
            <a:ext cx="8915400" cy="468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3316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pic>
        <p:nvPicPr>
          <p:cNvPr id="6" name="Picture 2" descr="46-08a-MaleReproAnat-L.jpg                                     00005114Macintosh HD                   B7D79C0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5594"/>
          <a:stretch>
            <a:fillRect/>
          </a:stretch>
        </p:blipFill>
        <p:spPr bwMode="auto">
          <a:xfrm>
            <a:off x="1009650" y="2037979"/>
            <a:ext cx="7124700" cy="3590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459776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Chlamydia</a:t>
            </a:r>
          </a:p>
        </p:txBody>
      </p:sp>
      <p:sp>
        <p:nvSpPr>
          <p:cNvPr id="8195" name="Content Placeholder 2"/>
          <p:cNvSpPr>
            <a:spLocks noGrp="1"/>
          </p:cNvSpPr>
          <p:nvPr>
            <p:ph idx="1"/>
          </p:nvPr>
        </p:nvSpPr>
        <p:spPr/>
        <p:txBody>
          <a:bodyPr/>
          <a:lstStyle/>
          <a:p>
            <a:endParaRPr lang="en-US" smtClean="0"/>
          </a:p>
        </p:txBody>
      </p:sp>
      <p:pic>
        <p:nvPicPr>
          <p:cNvPr id="8196" name="Picture 2" descr="http://aapredbook.aappublications.org/site/week/028_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219200"/>
            <a:ext cx="289560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6" descr="http://www.made4ll.com/wp-content/uploads/chlamydia-symptoms-herpes-help-now-made4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3257550"/>
            <a:ext cx="45720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8" descr="http://8c4625.medialib.glogster.com/media/542fa05849fcd2a13c5b856d2191512a1746e6b68e003267c0b5699ebc3d1e7b/chlamydia-infection-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447800"/>
            <a:ext cx="30988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17438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Syphillis</a:t>
            </a:r>
          </a:p>
        </p:txBody>
      </p:sp>
      <p:sp>
        <p:nvSpPr>
          <p:cNvPr id="9219" name="Content Placeholder 3"/>
          <p:cNvSpPr>
            <a:spLocks noGrp="1"/>
          </p:cNvSpPr>
          <p:nvPr>
            <p:ph idx="1"/>
          </p:nvPr>
        </p:nvSpPr>
        <p:spPr>
          <a:xfrm>
            <a:off x="457200" y="1371600"/>
            <a:ext cx="8229600" cy="4525963"/>
          </a:xfrm>
        </p:spPr>
        <p:txBody>
          <a:bodyPr>
            <a:normAutofit fontScale="77500" lnSpcReduction="20000"/>
          </a:bodyPr>
          <a:lstStyle/>
          <a:p>
            <a:r>
              <a:rPr lang="en-US" sz="1600" smtClean="0"/>
              <a:t>Cause</a:t>
            </a:r>
          </a:p>
          <a:p>
            <a:pPr lvl="1"/>
            <a:r>
              <a:rPr lang="en-US" sz="1600" smtClean="0"/>
              <a:t>bacteria </a:t>
            </a:r>
            <a:r>
              <a:rPr lang="en-US" sz="1600" i="1" smtClean="0"/>
              <a:t>Treponema pallidum</a:t>
            </a:r>
          </a:p>
          <a:p>
            <a:r>
              <a:rPr lang="en-US" sz="1600" smtClean="0"/>
              <a:t>Mode of transfer</a:t>
            </a:r>
          </a:p>
          <a:p>
            <a:pPr lvl="1"/>
            <a:r>
              <a:rPr lang="en-US" sz="1600" smtClean="0"/>
              <a:t>Sexual intercourse, kissing</a:t>
            </a:r>
          </a:p>
          <a:p>
            <a:pPr lvl="1"/>
            <a:r>
              <a:rPr lang="en-US" sz="1600" smtClean="0"/>
              <a:t>Enter body via microscopic abrasions or mucous membranes (genitalia, rectum, mouth)</a:t>
            </a:r>
          </a:p>
          <a:p>
            <a:pPr lvl="1"/>
            <a:r>
              <a:rPr lang="en-US" sz="1600" smtClean="0"/>
              <a:t>Spreads through bloodstream</a:t>
            </a:r>
          </a:p>
          <a:p>
            <a:r>
              <a:rPr lang="en-US" sz="1600" smtClean="0"/>
              <a:t>Incidence – see next slide</a:t>
            </a:r>
          </a:p>
          <a:p>
            <a:r>
              <a:rPr lang="en-US" sz="1600" smtClean="0"/>
              <a:t>Symptoms</a:t>
            </a:r>
          </a:p>
          <a:p>
            <a:pPr lvl="1"/>
            <a:r>
              <a:rPr lang="en-US" sz="1600" smtClean="0"/>
              <a:t>Primary infection – chancre appears (lasts 2-6 weeks)</a:t>
            </a:r>
          </a:p>
          <a:p>
            <a:pPr lvl="1"/>
            <a:r>
              <a:rPr lang="en-US" sz="1600" smtClean="0"/>
              <a:t>Secondary – rash develops; fetus infected (miscarriage or congenital syphillis)</a:t>
            </a:r>
          </a:p>
          <a:p>
            <a:pPr lvl="1"/>
            <a:r>
              <a:rPr lang="en-US" sz="1600" smtClean="0"/>
              <a:t>Tertiary – large vessels damaged, neuronal damage leading to insanity</a:t>
            </a:r>
          </a:p>
          <a:p>
            <a:r>
              <a:rPr lang="en-US" sz="1600" smtClean="0"/>
              <a:t>Complications</a:t>
            </a:r>
          </a:p>
          <a:p>
            <a:pPr lvl="1"/>
            <a:r>
              <a:rPr lang="en-US" sz="1600" smtClean="0"/>
              <a:t>Miscarriage, insanity, , facilitates transmission of HIV</a:t>
            </a:r>
          </a:p>
          <a:p>
            <a:r>
              <a:rPr lang="en-US" sz="1600" smtClean="0"/>
              <a:t>Treatment</a:t>
            </a:r>
          </a:p>
          <a:p>
            <a:pPr lvl="1"/>
            <a:r>
              <a:rPr lang="en-US" sz="1600" smtClean="0"/>
              <a:t>antibiotic  (Penicillan)</a:t>
            </a:r>
          </a:p>
          <a:p>
            <a:pPr lvl="1"/>
            <a:endParaRPr lang="en-US" sz="1400" smtClean="0"/>
          </a:p>
          <a:p>
            <a:pPr lvl="1">
              <a:buFontTx/>
              <a:buNone/>
            </a:pPr>
            <a:endParaRPr lang="en-US" sz="1400" smtClean="0"/>
          </a:p>
          <a:p>
            <a:endParaRPr lang="en-US" sz="1400" smtClean="0"/>
          </a:p>
        </p:txBody>
      </p:sp>
    </p:spTree>
    <p:extLst>
      <p:ext uri="{BB962C8B-B14F-4D97-AF65-F5344CB8AC3E}">
        <p14:creationId xmlns:p14="http://schemas.microsoft.com/office/powerpoint/2010/main" val="344346710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endParaRPr lang="en-US" smtClean="0"/>
          </a:p>
        </p:txBody>
      </p:sp>
      <p:sp>
        <p:nvSpPr>
          <p:cNvPr id="10243" name="Content Placeholder 2"/>
          <p:cNvSpPr>
            <a:spLocks noGrp="1"/>
          </p:cNvSpPr>
          <p:nvPr>
            <p:ph idx="1"/>
          </p:nvPr>
        </p:nvSpPr>
        <p:spPr/>
        <p:txBody>
          <a:bodyPr/>
          <a:lstStyle/>
          <a:p>
            <a:endParaRPr lang="en-US" smtClean="0"/>
          </a:p>
        </p:txBody>
      </p:sp>
      <p:pic>
        <p:nvPicPr>
          <p:cNvPr id="1024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0"/>
            <a:ext cx="876300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89037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914400" y="411163"/>
            <a:ext cx="10915650" cy="434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2000" b="1">
                <a:latin typeface="Verdana" pitchFamily="34" charset="0"/>
              </a:rPr>
              <a:t>Effects of Syphilis</a:t>
            </a:r>
            <a:endParaRPr lang="en-US" sz="2000">
              <a:latin typeface="Times New Roman" pitchFamily="18" charset="0"/>
            </a:endParaRPr>
          </a:p>
          <a:p>
            <a:pPr algn="ctr" eaLnBrk="0" hangingPunct="0"/>
            <a:r>
              <a:rPr lang="en-US" sz="2400">
                <a:latin typeface="Times New Roman" pitchFamily="18" charset="0"/>
              </a:rPr>
              <a:t>    </a:t>
            </a:r>
            <a:r>
              <a:rPr lang="en-US" sz="9300">
                <a:latin typeface="Times New Roman" pitchFamily="18" charset="0"/>
              </a:rPr>
              <a:t> </a:t>
            </a:r>
            <a:r>
              <a:rPr lang="en-US" sz="2400">
                <a:latin typeface="Times New Roman" pitchFamily="18" charset="0"/>
              </a:rPr>
              <a:t>                                             </a:t>
            </a:r>
            <a:r>
              <a:rPr lang="en-US" sz="9200">
                <a:latin typeface="Times New Roman" pitchFamily="18" charset="0"/>
              </a:rPr>
              <a:t> </a:t>
            </a:r>
            <a:r>
              <a:rPr lang="en-US" sz="2400">
                <a:latin typeface="Times New Roman" pitchFamily="18" charset="0"/>
              </a:rPr>
              <a:t>                                           </a:t>
            </a:r>
          </a:p>
          <a:p>
            <a:pPr algn="ctr" eaLnBrk="0" hangingPunct="0"/>
            <a:r>
              <a:rPr lang="en-US" sz="2400">
                <a:latin typeface="Times New Roman" pitchFamily="18" charset="0"/>
              </a:rPr>
              <a:t>  </a:t>
            </a:r>
            <a:r>
              <a:rPr lang="en-US" sz="16600">
                <a:latin typeface="Times New Roman" pitchFamily="18" charset="0"/>
              </a:rPr>
              <a:t> </a:t>
            </a:r>
            <a:r>
              <a:rPr lang="en-US" sz="2400">
                <a:latin typeface="Times New Roman" pitchFamily="18" charset="0"/>
              </a:rPr>
              <a:t>                                                                </a:t>
            </a:r>
            <a:r>
              <a:rPr lang="en-US" sz="16600">
                <a:latin typeface="Times New Roman" pitchFamily="18" charset="0"/>
              </a:rPr>
              <a:t> </a:t>
            </a:r>
            <a:r>
              <a:rPr lang="en-US" sz="2400">
                <a:latin typeface="Times New Roman" pitchFamily="18" charset="0"/>
              </a:rPr>
              <a:t>                                                             </a:t>
            </a:r>
          </a:p>
        </p:txBody>
      </p:sp>
      <p:pic>
        <p:nvPicPr>
          <p:cNvPr id="7171" name="Picture 3" descr="syphili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762000"/>
            <a:ext cx="2971800"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4" descr="syphilis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838200"/>
            <a:ext cx="2667000" cy="2373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5" descr="femalesyphili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276600"/>
            <a:ext cx="300355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malesyphilil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533400"/>
            <a:ext cx="2378075"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7" descr="syphilis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3276600"/>
            <a:ext cx="4572000" cy="344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849619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blinds(horizontal)">
                                      <p:cBhvr>
                                        <p:cTn id="7" dur="500"/>
                                        <p:tgtEl>
                                          <p:spTgt spid="717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blinds(horizontal)">
                                      <p:cBhvr>
                                        <p:cTn id="12" dur="500"/>
                                        <p:tgtEl>
                                          <p:spTgt spid="717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blinds(horizontal)">
                                      <p:cBhvr>
                                        <p:cTn id="17" dur="500"/>
                                        <p:tgtEl>
                                          <p:spTgt spid="717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7173"/>
                                        </p:tgtEl>
                                        <p:attrNameLst>
                                          <p:attrName>style.visibility</p:attrName>
                                        </p:attrNameLst>
                                      </p:cBhvr>
                                      <p:to>
                                        <p:strVal val="visible"/>
                                      </p:to>
                                    </p:set>
                                    <p:animEffect transition="in" filter="blinds(horizontal)">
                                      <p:cBhvr>
                                        <p:cTn id="22" dur="500"/>
                                        <p:tgtEl>
                                          <p:spTgt spid="717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7175"/>
                                        </p:tgtEl>
                                        <p:attrNameLst>
                                          <p:attrName>style.visibility</p:attrName>
                                        </p:attrNameLst>
                                      </p:cBhvr>
                                      <p:to>
                                        <p:strVal val="visible"/>
                                      </p:to>
                                    </p:set>
                                    <p:animEffect transition="in" filter="blinds(horizontal)">
                                      <p:cBhvr>
                                        <p:cTn id="27" dur="500"/>
                                        <p:tgtEl>
                                          <p:spTgt spid="717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7175"/>
                                        </p:tgtEl>
                                        <p:attrNameLst>
                                          <p:attrName>style.visibility</p:attrName>
                                        </p:attrNameLst>
                                      </p:cBhvr>
                                      <p:to>
                                        <p:strVal val="visible"/>
                                      </p:to>
                                    </p:set>
                                    <p:animEffect transition="in" filter="blinds(horizontal)">
                                      <p:cBhvr>
                                        <p:cTn id="32"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Genital Herpes</a:t>
            </a:r>
          </a:p>
        </p:txBody>
      </p:sp>
      <p:sp>
        <p:nvSpPr>
          <p:cNvPr id="12291" name="Content Placeholder 3"/>
          <p:cNvSpPr>
            <a:spLocks noGrp="1"/>
          </p:cNvSpPr>
          <p:nvPr>
            <p:ph idx="1"/>
          </p:nvPr>
        </p:nvSpPr>
        <p:spPr/>
        <p:txBody>
          <a:bodyPr>
            <a:normAutofit fontScale="77500" lnSpcReduction="20000"/>
          </a:bodyPr>
          <a:lstStyle/>
          <a:p>
            <a:r>
              <a:rPr lang="en-US" sz="1600" dirty="0" smtClean="0"/>
              <a:t>Cause</a:t>
            </a:r>
          </a:p>
          <a:p>
            <a:pPr lvl="1"/>
            <a:r>
              <a:rPr lang="en-US" sz="1600" dirty="0" smtClean="0"/>
              <a:t>HSV 1 (Herpes Simplex Virus 1): cold sore</a:t>
            </a:r>
          </a:p>
          <a:p>
            <a:pPr lvl="1"/>
            <a:r>
              <a:rPr lang="en-US" sz="1600" dirty="0" smtClean="0"/>
              <a:t>HSV 2 (Herpes Simplex Virus 2): STD</a:t>
            </a:r>
          </a:p>
          <a:p>
            <a:r>
              <a:rPr lang="en-US" sz="1600" dirty="0" smtClean="0"/>
              <a:t>Mode of transfer</a:t>
            </a:r>
          </a:p>
          <a:p>
            <a:pPr lvl="1"/>
            <a:r>
              <a:rPr lang="en-US" sz="1600" dirty="0" smtClean="0"/>
              <a:t>Sexual transmission, oral-genital contact</a:t>
            </a:r>
          </a:p>
          <a:p>
            <a:pPr lvl="1"/>
            <a:r>
              <a:rPr lang="en-US" sz="1600" dirty="0" smtClean="0"/>
              <a:t>Transmission greatest at beginning of active stage</a:t>
            </a:r>
          </a:p>
          <a:p>
            <a:pPr lvl="1"/>
            <a:r>
              <a:rPr lang="en-US" sz="1600" dirty="0" smtClean="0"/>
              <a:t>Can transmit when inactive</a:t>
            </a:r>
          </a:p>
          <a:p>
            <a:r>
              <a:rPr lang="en-US" sz="1600" dirty="0" smtClean="0"/>
              <a:t>Symptoms</a:t>
            </a:r>
          </a:p>
          <a:p>
            <a:pPr lvl="1"/>
            <a:r>
              <a:rPr lang="en-US" sz="1600" dirty="0" smtClean="0"/>
              <a:t>itching, burning pain at infection site; tiny red blisters that rupture causing ulcer</a:t>
            </a:r>
          </a:p>
          <a:p>
            <a:r>
              <a:rPr lang="en-US" sz="1600" dirty="0" smtClean="0"/>
              <a:t>Complications</a:t>
            </a:r>
          </a:p>
          <a:p>
            <a:pPr lvl="1"/>
            <a:r>
              <a:rPr lang="en-US" sz="1600" dirty="0" smtClean="0"/>
              <a:t>Increases risks of </a:t>
            </a:r>
            <a:r>
              <a:rPr lang="en-US" sz="1600" dirty="0" err="1" smtClean="0"/>
              <a:t>contractracting</a:t>
            </a:r>
            <a:r>
              <a:rPr lang="en-US" sz="1600" dirty="0" smtClean="0"/>
              <a:t> HIV; If mother has primary infection during birth, can cause fetal death</a:t>
            </a:r>
          </a:p>
          <a:p>
            <a:r>
              <a:rPr lang="en-US" sz="1600" dirty="0" smtClean="0"/>
              <a:t>Treatment</a:t>
            </a:r>
          </a:p>
          <a:p>
            <a:pPr lvl="1"/>
            <a:r>
              <a:rPr lang="en-US" sz="1600" dirty="0" smtClean="0"/>
              <a:t>No cure, but medication to treat symptoms and decrease transmission risk</a:t>
            </a:r>
          </a:p>
          <a:p>
            <a:pPr lvl="1"/>
            <a:endParaRPr lang="en-US" sz="1600" dirty="0" smtClean="0"/>
          </a:p>
          <a:p>
            <a:endParaRPr lang="en-US" sz="1600" dirty="0" smtClean="0"/>
          </a:p>
        </p:txBody>
      </p:sp>
      <p:sp>
        <p:nvSpPr>
          <p:cNvPr id="12292" name="Rectangle 4"/>
          <p:cNvSpPr>
            <a:spLocks noChangeArrowheads="1"/>
          </p:cNvSpPr>
          <p:nvPr/>
        </p:nvSpPr>
        <p:spPr bwMode="auto">
          <a:xfrm>
            <a:off x="3505200" y="457200"/>
            <a:ext cx="8534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Tx/>
              <a:buChar char="•"/>
            </a:pPr>
            <a:endParaRPr lang="en-US" sz="2200"/>
          </a:p>
          <a:p>
            <a:pPr marL="342900" indent="-342900">
              <a:spcBef>
                <a:spcPct val="20000"/>
              </a:spcBef>
              <a:buFontTx/>
              <a:buChar char="•"/>
            </a:pPr>
            <a:endParaRPr lang="en-US" sz="2200"/>
          </a:p>
          <a:p>
            <a:pPr marL="342900" indent="-342900">
              <a:spcBef>
                <a:spcPct val="20000"/>
              </a:spcBef>
              <a:buFontTx/>
              <a:buChar char="•"/>
            </a:pPr>
            <a:endParaRPr lang="en-US" sz="2200"/>
          </a:p>
          <a:p>
            <a:pPr marL="342900" indent="-342900">
              <a:spcBef>
                <a:spcPct val="20000"/>
              </a:spcBef>
              <a:buFontTx/>
              <a:buChar char="•"/>
            </a:pPr>
            <a:endParaRPr lang="en-US" sz="2200"/>
          </a:p>
          <a:p>
            <a:pPr marL="342900" indent="-342900">
              <a:spcBef>
                <a:spcPct val="20000"/>
              </a:spcBef>
              <a:buFontTx/>
              <a:buChar char="•"/>
            </a:pPr>
            <a:endParaRPr lang="en-US" sz="2200"/>
          </a:p>
        </p:txBody>
      </p:sp>
    </p:spTree>
    <p:extLst>
      <p:ext uri="{BB962C8B-B14F-4D97-AF65-F5344CB8AC3E}">
        <p14:creationId xmlns:p14="http://schemas.microsoft.com/office/powerpoint/2010/main" val="26536676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herpeslipsves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143000"/>
            <a:ext cx="312420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4" descr="hsvear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581400"/>
            <a:ext cx="2697163"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5" descr="hsvvgr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1143000"/>
            <a:ext cx="1914525" cy="29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hsvs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2800" y="3505200"/>
            <a:ext cx="2133600"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8" descr="http://t1.gstatic.com/images?q=tbn:ANd9GcSyOXa0t8gdc3UMVQzlEDYJmTFEdbEKSO_aQokpJ5vf49XHwRZkQ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066800"/>
            <a:ext cx="355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txBox="1">
            <a:spLocks noChangeArrowheads="1"/>
          </p:cNvSpPr>
          <p:nvPr/>
        </p:nvSpPr>
        <p:spPr>
          <a:xfrm>
            <a:off x="457200" y="228600"/>
            <a:ext cx="8229600" cy="1143000"/>
          </a:xfrm>
          <a:prstGeom prst="rect">
            <a:avLst/>
          </a:prstGeom>
        </p:spPr>
        <p:txBody>
          <a:bodyPr/>
          <a:lstStyle/>
          <a:p>
            <a:pPr algn="ctr">
              <a:defRPr/>
            </a:pPr>
            <a:r>
              <a:rPr lang="en-US" sz="4400" kern="0" dirty="0">
                <a:solidFill>
                  <a:schemeClr val="tx2"/>
                </a:solidFill>
                <a:latin typeface="+mj-lt"/>
                <a:ea typeface="+mj-ea"/>
                <a:cs typeface="+mj-cs"/>
              </a:rPr>
              <a:t>Herpes</a:t>
            </a:r>
          </a:p>
        </p:txBody>
      </p:sp>
      <p:pic>
        <p:nvPicPr>
          <p:cNvPr id="13320" name="Picture 10" descr="http://t2.gstatic.com/images?q=tbn:ANd9GcQnhXjs8QKTN3aLlWJIK3wzxAYVhx6qti4rPAWoclUTMsjQjMI0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4267200"/>
            <a:ext cx="312420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44846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blinds(horizontal)">
                                      <p:cBhvr>
                                        <p:cTn id="7" dur="500"/>
                                        <p:tgtEl>
                                          <p:spTgt spid="92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blinds(horizontal)">
                                      <p:cBhvr>
                                        <p:cTn id="12" dur="500"/>
                                        <p:tgtEl>
                                          <p:spTgt spid="92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9221"/>
                                        </p:tgtEl>
                                        <p:attrNameLst>
                                          <p:attrName>style.visibility</p:attrName>
                                        </p:attrNameLst>
                                      </p:cBhvr>
                                      <p:to>
                                        <p:strVal val="visible"/>
                                      </p:to>
                                    </p:set>
                                    <p:animEffect transition="in" filter="blinds(horizontal)">
                                      <p:cBhvr>
                                        <p:cTn id="17" dur="500"/>
                                        <p:tgtEl>
                                          <p:spTgt spid="922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blinds(horizontal)">
                                      <p:cBhvr>
                                        <p:cTn id="22"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1143000"/>
          </a:xfrm>
        </p:spPr>
        <p:txBody>
          <a:bodyPr/>
          <a:lstStyle/>
          <a:p>
            <a:pPr eaLnBrk="1" hangingPunct="1"/>
            <a:r>
              <a:rPr lang="en-US" smtClean="0"/>
              <a:t>HPV</a:t>
            </a:r>
          </a:p>
        </p:txBody>
      </p:sp>
      <p:sp>
        <p:nvSpPr>
          <p:cNvPr id="4" name="Content Placeholder 3"/>
          <p:cNvSpPr txBox="1">
            <a:spLocks/>
          </p:cNvSpPr>
          <p:nvPr/>
        </p:nvSpPr>
        <p:spPr bwMode="auto">
          <a:xfrm>
            <a:off x="533400" y="1143000"/>
            <a:ext cx="8229600" cy="4525963"/>
          </a:xfrm>
          <a:prstGeom prst="rect">
            <a:avLst/>
          </a:prstGeom>
          <a:noFill/>
          <a:ln w="9525">
            <a:noFill/>
            <a:miter lim="800000"/>
            <a:headEnd/>
            <a:tailEnd/>
          </a:ln>
        </p:spPr>
        <p:txBody>
          <a:bodyPr/>
          <a:lstStyle/>
          <a:p>
            <a:pPr marL="342900" indent="-342900" eaLnBrk="0" hangingPunct="0">
              <a:spcBef>
                <a:spcPct val="20000"/>
              </a:spcBef>
              <a:buFontTx/>
              <a:buChar char="•"/>
              <a:defRPr/>
            </a:pPr>
            <a:r>
              <a:rPr lang="en-US" sz="1600" kern="0" dirty="0">
                <a:latin typeface="+mn-lt"/>
              </a:rPr>
              <a:t>Cause</a:t>
            </a:r>
          </a:p>
          <a:p>
            <a:pPr marL="800100" lvl="1" indent="-342900" eaLnBrk="0" hangingPunct="0">
              <a:spcBef>
                <a:spcPct val="20000"/>
              </a:spcBef>
              <a:buFontTx/>
              <a:buChar char="•"/>
              <a:defRPr/>
            </a:pPr>
            <a:r>
              <a:rPr lang="en-US" sz="1600" i="1" kern="0" dirty="0">
                <a:latin typeface="+mn-lt"/>
              </a:rPr>
              <a:t>Human </a:t>
            </a:r>
            <a:r>
              <a:rPr lang="en-US" sz="1600" i="1" kern="0" dirty="0" err="1">
                <a:latin typeface="+mn-lt"/>
              </a:rPr>
              <a:t>Papilloma</a:t>
            </a:r>
            <a:r>
              <a:rPr lang="en-US" sz="1600" i="1" kern="0" dirty="0">
                <a:latin typeface="+mn-lt"/>
              </a:rPr>
              <a:t> Virus</a:t>
            </a:r>
          </a:p>
          <a:p>
            <a:pPr marL="800100" lvl="1" indent="-342900" eaLnBrk="0" hangingPunct="0">
              <a:spcBef>
                <a:spcPct val="20000"/>
              </a:spcBef>
              <a:buFontTx/>
              <a:buChar char="•"/>
              <a:defRPr/>
            </a:pPr>
            <a:r>
              <a:rPr lang="en-US" sz="1600" kern="0" dirty="0">
                <a:latin typeface="+mn-lt"/>
              </a:rPr>
              <a:t>40 different strains</a:t>
            </a:r>
          </a:p>
          <a:p>
            <a:pPr marL="342900" indent="-342900" eaLnBrk="0" hangingPunct="0">
              <a:spcBef>
                <a:spcPct val="20000"/>
              </a:spcBef>
              <a:buFontTx/>
              <a:buChar char="•"/>
              <a:defRPr/>
            </a:pPr>
            <a:r>
              <a:rPr lang="en-US" sz="1600" kern="0" dirty="0">
                <a:latin typeface="+mn-lt"/>
              </a:rPr>
              <a:t>Mode of transfer</a:t>
            </a:r>
          </a:p>
          <a:p>
            <a:pPr marL="800100" lvl="1" indent="-342900" eaLnBrk="0" hangingPunct="0">
              <a:spcBef>
                <a:spcPct val="20000"/>
              </a:spcBef>
              <a:buFontTx/>
              <a:buChar char="•"/>
              <a:defRPr/>
            </a:pPr>
            <a:r>
              <a:rPr lang="en-US" sz="1600" kern="0" dirty="0">
                <a:latin typeface="+mn-lt"/>
              </a:rPr>
              <a:t>Sexual intercourse, oral-genital and genital-genital</a:t>
            </a:r>
          </a:p>
          <a:p>
            <a:pPr marL="342900" indent="-342900" eaLnBrk="0" hangingPunct="0">
              <a:spcBef>
                <a:spcPct val="20000"/>
              </a:spcBef>
              <a:buFontTx/>
              <a:buChar char="•"/>
              <a:defRPr/>
            </a:pPr>
            <a:r>
              <a:rPr lang="en-US" sz="1600" kern="0" dirty="0">
                <a:latin typeface="+mn-lt"/>
              </a:rPr>
              <a:t>Symptoms</a:t>
            </a:r>
          </a:p>
          <a:p>
            <a:pPr marL="800100" lvl="1" indent="-342900" eaLnBrk="0" hangingPunct="0">
              <a:spcBef>
                <a:spcPct val="20000"/>
              </a:spcBef>
              <a:buFontTx/>
              <a:buChar char="•"/>
              <a:defRPr/>
            </a:pPr>
            <a:r>
              <a:rPr lang="en-US" sz="1600" kern="0" dirty="0">
                <a:latin typeface="+mn-lt"/>
              </a:rPr>
              <a:t>Asymptomatic</a:t>
            </a:r>
          </a:p>
          <a:p>
            <a:pPr marL="800100" lvl="1" indent="-342900" eaLnBrk="0" hangingPunct="0">
              <a:spcBef>
                <a:spcPct val="20000"/>
              </a:spcBef>
              <a:buFontTx/>
              <a:buChar char="•"/>
              <a:defRPr/>
            </a:pPr>
            <a:r>
              <a:rPr lang="en-US" sz="1600" kern="0" dirty="0">
                <a:latin typeface="+mn-lt"/>
              </a:rPr>
              <a:t>Immune system can get rid of HPV within 2 years, but not a definite</a:t>
            </a:r>
          </a:p>
          <a:p>
            <a:pPr marL="800100" lvl="1" indent="-342900" eaLnBrk="0" hangingPunct="0">
              <a:spcBef>
                <a:spcPct val="20000"/>
              </a:spcBef>
              <a:buFontTx/>
              <a:buChar char="•"/>
              <a:defRPr/>
            </a:pPr>
            <a:r>
              <a:rPr lang="en-US" sz="1600" kern="0" dirty="0">
                <a:latin typeface="+mn-lt"/>
              </a:rPr>
              <a:t>Some strains cause genital warts</a:t>
            </a:r>
          </a:p>
          <a:p>
            <a:pPr marL="342900" indent="-342900" eaLnBrk="0" hangingPunct="0">
              <a:spcBef>
                <a:spcPct val="20000"/>
              </a:spcBef>
              <a:buFontTx/>
              <a:buChar char="•"/>
              <a:defRPr/>
            </a:pPr>
            <a:r>
              <a:rPr lang="en-US" sz="1600" kern="0" dirty="0">
                <a:latin typeface="+mn-lt"/>
              </a:rPr>
              <a:t>Complications</a:t>
            </a:r>
          </a:p>
          <a:p>
            <a:pPr marL="800100" lvl="1" indent="-342900" eaLnBrk="0" hangingPunct="0">
              <a:spcBef>
                <a:spcPct val="20000"/>
              </a:spcBef>
              <a:buFontTx/>
              <a:buChar char="•"/>
              <a:defRPr/>
            </a:pPr>
            <a:r>
              <a:rPr lang="en-US" sz="1600" kern="0" dirty="0">
                <a:latin typeface="+mn-lt"/>
              </a:rPr>
              <a:t>Some strains can develop into cervical cancer after 10-15 years</a:t>
            </a:r>
          </a:p>
          <a:p>
            <a:pPr marL="342900" indent="-342900" eaLnBrk="0" hangingPunct="0">
              <a:spcBef>
                <a:spcPct val="20000"/>
              </a:spcBef>
              <a:buFontTx/>
              <a:buChar char="•"/>
              <a:defRPr/>
            </a:pPr>
            <a:r>
              <a:rPr lang="en-US" sz="1600" kern="0" dirty="0">
                <a:latin typeface="+mn-lt"/>
              </a:rPr>
              <a:t>Incidence</a:t>
            </a:r>
          </a:p>
          <a:p>
            <a:pPr marL="800100" lvl="1" indent="-342900" eaLnBrk="0" hangingPunct="0">
              <a:spcBef>
                <a:spcPct val="20000"/>
              </a:spcBef>
              <a:buFontTx/>
              <a:buChar char="•"/>
              <a:defRPr/>
            </a:pPr>
            <a:r>
              <a:rPr lang="en-US" sz="1600" kern="0" dirty="0">
                <a:latin typeface="+mn-lt"/>
              </a:rPr>
              <a:t>Most common STD</a:t>
            </a:r>
          </a:p>
          <a:p>
            <a:pPr marL="800100" lvl="1" indent="-342900" eaLnBrk="0" hangingPunct="0">
              <a:spcBef>
                <a:spcPct val="20000"/>
              </a:spcBef>
              <a:buFontTx/>
              <a:buChar char="•"/>
              <a:defRPr/>
            </a:pPr>
            <a:r>
              <a:rPr lang="en-US" sz="1600" kern="0" dirty="0">
                <a:latin typeface="+mn-lt"/>
              </a:rPr>
              <a:t>Occurs in 50% of sexually active individuals</a:t>
            </a:r>
          </a:p>
          <a:p>
            <a:pPr marL="342900" indent="-342900" eaLnBrk="0" hangingPunct="0">
              <a:spcBef>
                <a:spcPct val="20000"/>
              </a:spcBef>
              <a:buFontTx/>
              <a:buChar char="•"/>
              <a:defRPr/>
            </a:pPr>
            <a:r>
              <a:rPr lang="en-US" sz="1600" kern="0" dirty="0">
                <a:latin typeface="+mn-lt"/>
              </a:rPr>
              <a:t>Treatment</a:t>
            </a:r>
          </a:p>
          <a:p>
            <a:pPr marL="800100" lvl="1" indent="-342900" eaLnBrk="0" hangingPunct="0">
              <a:spcBef>
                <a:spcPct val="20000"/>
              </a:spcBef>
              <a:buFontTx/>
              <a:buChar char="•"/>
              <a:defRPr/>
            </a:pPr>
            <a:r>
              <a:rPr lang="en-US" sz="1600" kern="0" dirty="0">
                <a:latin typeface="+mn-lt"/>
              </a:rPr>
              <a:t>Detected with annual </a:t>
            </a:r>
            <a:r>
              <a:rPr lang="en-US" sz="1600" kern="0" dirty="0" err="1">
                <a:latin typeface="+mn-lt"/>
              </a:rPr>
              <a:t>papsmear</a:t>
            </a:r>
            <a:endParaRPr lang="en-US" sz="1600" kern="0" dirty="0">
              <a:latin typeface="+mn-lt"/>
            </a:endParaRPr>
          </a:p>
          <a:p>
            <a:pPr marL="800100" lvl="1" indent="-342900" eaLnBrk="0" hangingPunct="0">
              <a:spcBef>
                <a:spcPct val="20000"/>
              </a:spcBef>
              <a:buFontTx/>
              <a:buChar char="•"/>
              <a:defRPr/>
            </a:pPr>
            <a:r>
              <a:rPr lang="en-US" sz="1600" kern="0" dirty="0">
                <a:latin typeface="+mn-lt"/>
              </a:rPr>
              <a:t>No test for males</a:t>
            </a:r>
          </a:p>
          <a:p>
            <a:pPr marL="800100" lvl="1" indent="-342900" eaLnBrk="0" hangingPunct="0">
              <a:spcBef>
                <a:spcPct val="20000"/>
              </a:spcBef>
              <a:buFontTx/>
              <a:buChar char="•"/>
              <a:defRPr/>
            </a:pPr>
            <a:r>
              <a:rPr lang="en-US" sz="1600" kern="0" dirty="0">
                <a:latin typeface="+mn-lt"/>
              </a:rPr>
              <a:t>Vaccine – only against strains that cause cancer</a:t>
            </a:r>
          </a:p>
          <a:p>
            <a:pPr marL="342900" indent="-342900" eaLnBrk="0" hangingPunct="0">
              <a:spcBef>
                <a:spcPct val="20000"/>
              </a:spcBef>
              <a:buFontTx/>
              <a:buChar char="•"/>
              <a:defRPr/>
            </a:pPr>
            <a:endParaRPr lang="en-US" sz="1400" kern="0" dirty="0">
              <a:latin typeface="+mn-lt"/>
            </a:endParaRPr>
          </a:p>
          <a:p>
            <a:pPr marL="342900" indent="-342900" eaLnBrk="0" hangingPunct="0">
              <a:spcBef>
                <a:spcPct val="20000"/>
              </a:spcBef>
              <a:buFontTx/>
              <a:buChar char="•"/>
              <a:defRPr/>
            </a:pPr>
            <a:endParaRPr lang="en-US" sz="3200" kern="0" dirty="0">
              <a:latin typeface="+mn-lt"/>
            </a:endParaRPr>
          </a:p>
        </p:txBody>
      </p:sp>
    </p:spTree>
    <p:extLst>
      <p:ext uri="{BB962C8B-B14F-4D97-AF65-F5344CB8AC3E}">
        <p14:creationId xmlns:p14="http://schemas.microsoft.com/office/powerpoint/2010/main" val="17061683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797175" y="363538"/>
            <a:ext cx="11160125" cy="358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eaLnBrk="0" hangingPunct="0"/>
            <a:r>
              <a:rPr lang="en-US" sz="2000" b="1">
                <a:latin typeface="Times New Roman" pitchFamily="18" charset="0"/>
              </a:rPr>
              <a:t> </a:t>
            </a:r>
          </a:p>
          <a:p>
            <a:pPr algn="ctr" eaLnBrk="0" hangingPunct="0"/>
            <a:r>
              <a:rPr lang="en-US" sz="2400">
                <a:latin typeface="Times New Roman" pitchFamily="18" charset="0"/>
              </a:rPr>
              <a:t>  </a:t>
            </a:r>
            <a:r>
              <a:rPr lang="en-US" sz="20700">
                <a:latin typeface="Times New Roman" pitchFamily="18" charset="0"/>
              </a:rPr>
              <a:t> </a:t>
            </a:r>
            <a:r>
              <a:rPr lang="en-US" sz="2400">
                <a:latin typeface="Times New Roman" pitchFamily="18" charset="0"/>
              </a:rPr>
              <a:t>                                                                                                                                    </a:t>
            </a:r>
          </a:p>
        </p:txBody>
      </p:sp>
      <p:pic>
        <p:nvPicPr>
          <p:cNvPr id="15363" name="Picture 3" descr="White Male Genital Warts HPV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914400"/>
            <a:ext cx="3352800" cy="226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African Amercian Genital Warts HPV Phot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2400"/>
            <a:ext cx="202088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itle 5"/>
          <p:cNvSpPr>
            <a:spLocks noGrp="1"/>
          </p:cNvSpPr>
          <p:nvPr>
            <p:ph type="title"/>
          </p:nvPr>
        </p:nvSpPr>
        <p:spPr>
          <a:xfrm>
            <a:off x="457200" y="0"/>
            <a:ext cx="8229600" cy="1143000"/>
          </a:xfrm>
        </p:spPr>
        <p:txBody>
          <a:bodyPr/>
          <a:lstStyle/>
          <a:p>
            <a:r>
              <a:rPr lang="en-US" dirty="0" smtClean="0"/>
              <a:t>               Genital </a:t>
            </a:r>
            <a:r>
              <a:rPr lang="en-US" dirty="0" smtClean="0"/>
              <a:t>Warts</a:t>
            </a:r>
          </a:p>
        </p:txBody>
      </p:sp>
      <p:pic>
        <p:nvPicPr>
          <p:cNvPr id="15366" name="Picture 3" descr="Anal Warts Phot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352800"/>
            <a:ext cx="2895600" cy="181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7" name="Picture 4" descr="Anal Warts Pictur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325" y="4267200"/>
            <a:ext cx="2936875"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Female Genital Warts HPV Phot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4563" y="914400"/>
            <a:ext cx="3119437"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Female Genital Warts HPV Phot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24600" y="3200400"/>
            <a:ext cx="2514600" cy="291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09844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33400" y="228600"/>
            <a:ext cx="8229600" cy="1143000"/>
          </a:xfrm>
        </p:spPr>
        <p:txBody>
          <a:bodyPr/>
          <a:lstStyle/>
          <a:p>
            <a:pPr eaLnBrk="1" hangingPunct="1"/>
            <a:r>
              <a:rPr lang="en-US" smtClean="0"/>
              <a:t>Human Immunodeficiency Virus (HIV)</a:t>
            </a:r>
          </a:p>
        </p:txBody>
      </p:sp>
      <p:sp>
        <p:nvSpPr>
          <p:cNvPr id="4" name="Content Placeholder 3"/>
          <p:cNvSpPr txBox="1">
            <a:spLocks/>
          </p:cNvSpPr>
          <p:nvPr/>
        </p:nvSpPr>
        <p:spPr bwMode="auto">
          <a:xfrm>
            <a:off x="457200" y="1524000"/>
            <a:ext cx="8229600" cy="4525963"/>
          </a:xfrm>
          <a:prstGeom prst="rect">
            <a:avLst/>
          </a:prstGeom>
          <a:noFill/>
          <a:ln w="9525">
            <a:noFill/>
            <a:miter lim="800000"/>
            <a:headEnd/>
            <a:tailEnd/>
          </a:ln>
        </p:spPr>
        <p:txBody>
          <a:bodyPr/>
          <a:lstStyle/>
          <a:p>
            <a:pPr marL="342900" indent="-342900" eaLnBrk="0" hangingPunct="0">
              <a:spcBef>
                <a:spcPct val="20000"/>
              </a:spcBef>
              <a:buFontTx/>
              <a:buChar char="•"/>
              <a:defRPr/>
            </a:pPr>
            <a:r>
              <a:rPr lang="en-US" sz="1600" kern="0" dirty="0">
                <a:latin typeface="+mn-lt"/>
              </a:rPr>
              <a:t>Cause</a:t>
            </a:r>
          </a:p>
          <a:p>
            <a:pPr marL="800100" lvl="1" indent="-342900" eaLnBrk="0" hangingPunct="0">
              <a:spcBef>
                <a:spcPct val="20000"/>
              </a:spcBef>
              <a:buFontTx/>
              <a:buChar char="•"/>
              <a:defRPr/>
            </a:pPr>
            <a:r>
              <a:rPr lang="en-US" sz="1600" kern="0" dirty="0">
                <a:latin typeface="+mn-lt"/>
              </a:rPr>
              <a:t>virus</a:t>
            </a:r>
          </a:p>
          <a:p>
            <a:pPr marL="342900" indent="-342900" eaLnBrk="0" hangingPunct="0">
              <a:spcBef>
                <a:spcPct val="20000"/>
              </a:spcBef>
              <a:buFontTx/>
              <a:buChar char="•"/>
              <a:defRPr/>
            </a:pPr>
            <a:r>
              <a:rPr lang="en-US" sz="1600" kern="0" dirty="0">
                <a:latin typeface="+mn-lt"/>
              </a:rPr>
              <a:t>Mode of transfer</a:t>
            </a:r>
          </a:p>
          <a:p>
            <a:pPr marL="800100" lvl="1" indent="-342900" eaLnBrk="0" hangingPunct="0">
              <a:spcBef>
                <a:spcPct val="20000"/>
              </a:spcBef>
              <a:buFontTx/>
              <a:buChar char="•"/>
              <a:defRPr/>
            </a:pPr>
            <a:r>
              <a:rPr lang="en-US" sz="1600" dirty="0">
                <a:latin typeface="Arial" charset="0"/>
              </a:rPr>
              <a:t>sexual contact -- including oral, vaginal, and anal sex</a:t>
            </a:r>
          </a:p>
          <a:p>
            <a:pPr marL="800100" lvl="1" indent="-342900" eaLnBrk="0" hangingPunct="0">
              <a:spcBef>
                <a:spcPct val="20000"/>
              </a:spcBef>
              <a:buFontTx/>
              <a:buChar char="•"/>
              <a:defRPr/>
            </a:pPr>
            <a:r>
              <a:rPr lang="en-US" sz="1600" dirty="0">
                <a:latin typeface="Arial" charset="0"/>
              </a:rPr>
              <a:t>blood -- through blood transfusions, accidental </a:t>
            </a:r>
            <a:r>
              <a:rPr lang="en-US" sz="1600" dirty="0" err="1">
                <a:latin typeface="Arial" charset="0"/>
              </a:rPr>
              <a:t>needlesticks</a:t>
            </a:r>
            <a:r>
              <a:rPr lang="en-US" sz="1600" dirty="0">
                <a:latin typeface="Arial" charset="0"/>
              </a:rPr>
              <a:t>, or needle sharing</a:t>
            </a:r>
          </a:p>
          <a:p>
            <a:pPr marL="800100" lvl="1" indent="-342900" eaLnBrk="0" hangingPunct="0">
              <a:spcBef>
                <a:spcPct val="20000"/>
              </a:spcBef>
              <a:buFontTx/>
              <a:buChar char="•"/>
              <a:defRPr/>
            </a:pPr>
            <a:r>
              <a:rPr lang="en-US" sz="1600" dirty="0">
                <a:latin typeface="Arial" charset="0"/>
              </a:rPr>
              <a:t>mother to child -- a pregnant woman can transmit the virus to her fetus through their shared blood circulation, or a nursing mother can pass it to her baby in her breast milk</a:t>
            </a:r>
          </a:p>
          <a:p>
            <a:pPr marL="342900" indent="-342900" eaLnBrk="0" hangingPunct="0">
              <a:spcBef>
                <a:spcPct val="20000"/>
              </a:spcBef>
              <a:buFontTx/>
              <a:buChar char="•"/>
              <a:defRPr/>
            </a:pPr>
            <a:r>
              <a:rPr lang="en-US" sz="1600" kern="0" dirty="0">
                <a:latin typeface="+mn-lt"/>
              </a:rPr>
              <a:t>Symptoms</a:t>
            </a:r>
          </a:p>
          <a:p>
            <a:pPr marL="800100" lvl="1" indent="-342900" eaLnBrk="0" hangingPunct="0">
              <a:spcBef>
                <a:spcPct val="20000"/>
              </a:spcBef>
              <a:buFontTx/>
              <a:buChar char="•"/>
              <a:defRPr/>
            </a:pPr>
            <a:r>
              <a:rPr lang="en-US" sz="1600" dirty="0">
                <a:latin typeface="Arial" charset="0"/>
              </a:rPr>
              <a:t>may not have any symptoms for up to 10 years, but they can still pass the infection to others. After you come in contact with the virus, it can take up to 3 months for a blood test to show that you have HIV.</a:t>
            </a:r>
            <a:endParaRPr lang="en-US" sz="1600" kern="0" dirty="0">
              <a:latin typeface="+mn-lt"/>
            </a:endParaRPr>
          </a:p>
          <a:p>
            <a:pPr marL="342900" indent="-342900" eaLnBrk="0" hangingPunct="0">
              <a:spcBef>
                <a:spcPct val="20000"/>
              </a:spcBef>
              <a:buFontTx/>
              <a:buChar char="•"/>
              <a:defRPr/>
            </a:pPr>
            <a:r>
              <a:rPr lang="en-US" sz="1600" kern="0" dirty="0">
                <a:latin typeface="+mn-lt"/>
              </a:rPr>
              <a:t>Complications</a:t>
            </a:r>
          </a:p>
          <a:p>
            <a:pPr marL="800100" lvl="1" indent="-342900" eaLnBrk="0" hangingPunct="0">
              <a:spcBef>
                <a:spcPct val="20000"/>
              </a:spcBef>
              <a:buFontTx/>
              <a:buChar char="•"/>
              <a:defRPr/>
            </a:pPr>
            <a:r>
              <a:rPr lang="en-US" sz="1600" dirty="0">
                <a:latin typeface="Arial" charset="0"/>
              </a:rPr>
              <a:t>Cancers, weight loss, dementia, Opportunistic infections</a:t>
            </a:r>
          </a:p>
          <a:p>
            <a:pPr marL="342900" indent="-342900" eaLnBrk="0" hangingPunct="0">
              <a:spcBef>
                <a:spcPct val="20000"/>
              </a:spcBef>
              <a:buFontTx/>
              <a:buChar char="•"/>
              <a:defRPr/>
            </a:pPr>
            <a:r>
              <a:rPr lang="en-US" sz="1600" kern="0" dirty="0">
                <a:latin typeface="+mn-lt"/>
              </a:rPr>
              <a:t>Treatment</a:t>
            </a:r>
          </a:p>
          <a:p>
            <a:pPr marL="800100" lvl="1" indent="-342900" eaLnBrk="0" hangingPunct="0">
              <a:spcBef>
                <a:spcPct val="20000"/>
              </a:spcBef>
              <a:buFontTx/>
              <a:buChar char="•"/>
              <a:defRPr/>
            </a:pPr>
            <a:r>
              <a:rPr lang="en-US" sz="1600" kern="0" dirty="0">
                <a:latin typeface="+mn-lt"/>
              </a:rPr>
              <a:t>Drug cocktail</a:t>
            </a:r>
          </a:p>
          <a:p>
            <a:pPr marL="342900" indent="-342900" eaLnBrk="0" hangingPunct="0">
              <a:spcBef>
                <a:spcPct val="20000"/>
              </a:spcBef>
              <a:buFontTx/>
              <a:buChar char="•"/>
              <a:defRPr/>
            </a:pPr>
            <a:endParaRPr lang="en-US" sz="1400" kern="0" dirty="0">
              <a:latin typeface="+mn-lt"/>
            </a:endParaRPr>
          </a:p>
          <a:p>
            <a:pPr marL="342900" indent="-342900" eaLnBrk="0" hangingPunct="0">
              <a:spcBef>
                <a:spcPct val="20000"/>
              </a:spcBef>
              <a:buFontTx/>
              <a:buChar char="•"/>
              <a:defRPr/>
            </a:pPr>
            <a:endParaRPr lang="en-US" sz="3200" kern="0" dirty="0">
              <a:latin typeface="+mn-lt"/>
            </a:endParaRPr>
          </a:p>
        </p:txBody>
      </p:sp>
    </p:spTree>
    <p:extLst>
      <p:ext uri="{BB962C8B-B14F-4D97-AF65-F5344CB8AC3E}">
        <p14:creationId xmlns:p14="http://schemas.microsoft.com/office/powerpoint/2010/main" val="12504088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Trichomoniasis</a:t>
            </a:r>
            <a:br>
              <a:rPr lang="en-US" smtClean="0"/>
            </a:br>
            <a:endParaRPr lang="en-US" smtClean="0"/>
          </a:p>
        </p:txBody>
      </p:sp>
      <p:sp>
        <p:nvSpPr>
          <p:cNvPr id="17411" name="Content Placeholder 2"/>
          <p:cNvSpPr>
            <a:spLocks noGrp="1"/>
          </p:cNvSpPr>
          <p:nvPr>
            <p:ph idx="1"/>
          </p:nvPr>
        </p:nvSpPr>
        <p:spPr/>
        <p:txBody>
          <a:bodyPr/>
          <a:lstStyle/>
          <a:p>
            <a:r>
              <a:rPr lang="en-US" smtClean="0"/>
              <a:t>Caused by parasite</a:t>
            </a:r>
          </a:p>
          <a:p>
            <a:r>
              <a:rPr lang="en-US" smtClean="0"/>
              <a:t>Genital area only</a:t>
            </a:r>
          </a:p>
          <a:p>
            <a:r>
              <a:rPr lang="en-US" smtClean="0"/>
              <a:t>Female: itching, odor, burning, swelling, discharge</a:t>
            </a:r>
          </a:p>
          <a:p>
            <a:r>
              <a:rPr lang="en-US" smtClean="0"/>
              <a:t>Male: itching, burning, discharge</a:t>
            </a:r>
          </a:p>
          <a:p>
            <a:r>
              <a:rPr lang="en-US" smtClean="0"/>
              <a:t>Treat with antibiotic</a:t>
            </a:r>
          </a:p>
        </p:txBody>
      </p:sp>
    </p:spTree>
    <p:extLst>
      <p:ext uri="{BB962C8B-B14F-4D97-AF65-F5344CB8AC3E}">
        <p14:creationId xmlns:p14="http://schemas.microsoft.com/office/powerpoint/2010/main" val="19637976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Ovoid structures about 5cm in length and 3cm in diameter</a:t>
            </a:r>
          </a:p>
          <a:p>
            <a:r>
              <a:rPr lang="en-US" dirty="0" smtClean="0"/>
              <a:t>Both testes are within a sac called the </a:t>
            </a:r>
            <a:r>
              <a:rPr lang="en-US" i="1" dirty="0" smtClean="0"/>
              <a:t>scrotum</a:t>
            </a:r>
          </a:p>
          <a:p>
            <a:r>
              <a:rPr lang="en-US" dirty="0" smtClean="0"/>
              <a:t>A tough, white, fibrous capsule encloses each testis</a:t>
            </a:r>
          </a:p>
          <a:p>
            <a:r>
              <a:rPr lang="en-US" dirty="0" smtClean="0"/>
              <a:t>Along the posterior border, CT thickens and extends into the testis</a:t>
            </a:r>
          </a:p>
          <a:p>
            <a:r>
              <a:rPr lang="en-US" dirty="0" smtClean="0"/>
              <a:t>This forms a thin septa that divides each testis into around 250 lobules</a:t>
            </a:r>
          </a:p>
          <a:p>
            <a:r>
              <a:rPr lang="en-US" dirty="0" smtClean="0"/>
              <a:t>Each lobule contains up to four highly coiled </a:t>
            </a:r>
            <a:r>
              <a:rPr lang="en-US" i="1" dirty="0" smtClean="0"/>
              <a:t>seminiferous tubules</a:t>
            </a:r>
            <a:r>
              <a:rPr lang="en-US" dirty="0" smtClean="0"/>
              <a:t>, each up to 70cm when uncoiled</a:t>
            </a:r>
          </a:p>
          <a:p>
            <a:r>
              <a:rPr lang="en-US" dirty="0" smtClean="0"/>
              <a:t>These tubules merge forming the </a:t>
            </a:r>
            <a:r>
              <a:rPr lang="en-US" i="1" dirty="0" smtClean="0"/>
              <a:t>epididymis</a:t>
            </a:r>
            <a:endParaRPr lang="en-US" dirty="0" smtClean="0"/>
          </a:p>
          <a:p>
            <a:r>
              <a:rPr lang="en-US" dirty="0" smtClean="0"/>
              <a:t>The epididymis coils on the outer surface of the testis and continues to become the </a:t>
            </a:r>
            <a:r>
              <a:rPr lang="en-US" i="1" dirty="0" smtClean="0"/>
              <a:t>vas deferens</a:t>
            </a:r>
            <a:endParaRPr lang="en-US" dirty="0" smtClean="0"/>
          </a:p>
        </p:txBody>
      </p:sp>
    </p:spTree>
    <p:extLst>
      <p:ext uri="{BB962C8B-B14F-4D97-AF65-F5344CB8AC3E}">
        <p14:creationId xmlns:p14="http://schemas.microsoft.com/office/powerpoint/2010/main" val="36993613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smtClean="0"/>
              <a:t>Bacterial Vaginosis</a:t>
            </a:r>
          </a:p>
        </p:txBody>
      </p:sp>
      <p:sp>
        <p:nvSpPr>
          <p:cNvPr id="3" name="Content Placeholder 2"/>
          <p:cNvSpPr>
            <a:spLocks noGrp="1"/>
          </p:cNvSpPr>
          <p:nvPr>
            <p:ph idx="1"/>
          </p:nvPr>
        </p:nvSpPr>
        <p:spPr>
          <a:xfrm>
            <a:off x="457200" y="1676400"/>
            <a:ext cx="8229600" cy="4525963"/>
          </a:xfrm>
        </p:spPr>
        <p:txBody>
          <a:bodyPr>
            <a:normAutofit fontScale="92500" lnSpcReduction="20000"/>
          </a:bodyPr>
          <a:lstStyle/>
          <a:p>
            <a:pPr>
              <a:defRPr/>
            </a:pPr>
            <a:r>
              <a:rPr lang="en-US" sz="2000" dirty="0" smtClean="0"/>
              <a:t>overgrowth of harmful bacteria in vagina  </a:t>
            </a:r>
          </a:p>
          <a:p>
            <a:pPr>
              <a:defRPr/>
            </a:pPr>
            <a:r>
              <a:rPr lang="en-US" sz="2000" dirty="0" smtClean="0"/>
              <a:t>sometimes accompanied by discharge, odor, pain, itching, or burning</a:t>
            </a:r>
          </a:p>
          <a:p>
            <a:pPr>
              <a:defRPr/>
            </a:pPr>
            <a:r>
              <a:rPr lang="en-US" sz="2000" dirty="0" smtClean="0"/>
              <a:t>Treat with antibiotics</a:t>
            </a:r>
          </a:p>
          <a:p>
            <a:pPr>
              <a:defRPr/>
            </a:pPr>
            <a:r>
              <a:rPr lang="en-US" sz="2000" dirty="0" smtClean="0"/>
              <a:t>most common vaginal infection in women of childbearing age</a:t>
            </a:r>
          </a:p>
          <a:p>
            <a:pPr>
              <a:defRPr/>
            </a:pPr>
            <a:r>
              <a:rPr lang="en-US" sz="2000" dirty="0" smtClean="0"/>
              <a:t>BV can increase a woman's susceptibility to other STDs</a:t>
            </a:r>
          </a:p>
          <a:p>
            <a:pPr>
              <a:defRPr/>
            </a:pPr>
            <a:r>
              <a:rPr lang="en-US" sz="2000" dirty="0" smtClean="0"/>
              <a:t>increased risk </a:t>
            </a:r>
          </a:p>
          <a:p>
            <a:pPr lvl="1">
              <a:defRPr/>
            </a:pPr>
            <a:r>
              <a:rPr lang="en-US" sz="2000" dirty="0" smtClean="0">
                <a:ea typeface="+mn-ea"/>
                <a:cs typeface="+mn-cs"/>
              </a:rPr>
              <a:t>Having a new sex partner or multiple sex partners</a:t>
            </a:r>
          </a:p>
          <a:p>
            <a:pPr lvl="1">
              <a:defRPr/>
            </a:pPr>
            <a:r>
              <a:rPr lang="en-US" sz="2000" dirty="0" smtClean="0">
                <a:ea typeface="+mn-ea"/>
                <a:cs typeface="+mn-cs"/>
              </a:rPr>
              <a:t>Douching</a:t>
            </a:r>
          </a:p>
          <a:p>
            <a:pPr>
              <a:defRPr/>
            </a:pPr>
            <a:r>
              <a:rPr lang="en-US" sz="2000" dirty="0" smtClean="0"/>
              <a:t>not clear what role sexual activity plays </a:t>
            </a:r>
          </a:p>
          <a:p>
            <a:pPr lvl="1">
              <a:defRPr/>
            </a:pPr>
            <a:r>
              <a:rPr lang="en-US" sz="1600" dirty="0" smtClean="0">
                <a:ea typeface="+mn-ea"/>
                <a:cs typeface="+mn-cs"/>
              </a:rPr>
              <a:t>Women do not get BV from toilet seats, bedding, swimming pools, or from touching objects around them. </a:t>
            </a:r>
          </a:p>
          <a:p>
            <a:pPr lvl="1">
              <a:defRPr/>
            </a:pPr>
            <a:r>
              <a:rPr lang="en-US" sz="1600" dirty="0" smtClean="0">
                <a:ea typeface="+mn-ea"/>
                <a:cs typeface="+mn-cs"/>
              </a:rPr>
              <a:t>Women who have never had sexual intercourse may also be affected.</a:t>
            </a:r>
          </a:p>
          <a:p>
            <a:pPr>
              <a:defRPr/>
            </a:pPr>
            <a:endParaRPr lang="en-US" dirty="0" smtClean="0"/>
          </a:p>
        </p:txBody>
      </p:sp>
    </p:spTree>
    <p:extLst>
      <p:ext uri="{BB962C8B-B14F-4D97-AF65-F5344CB8AC3E}">
        <p14:creationId xmlns:p14="http://schemas.microsoft.com/office/powerpoint/2010/main" val="37425139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Human Development</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4104673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b="1">
                <a:latin typeface="Times New Roman" pitchFamily="18" charset="0"/>
              </a:rPr>
              <a:t>Fertilization</a:t>
            </a:r>
          </a:p>
        </p:txBody>
      </p:sp>
      <p:sp>
        <p:nvSpPr>
          <p:cNvPr id="84995" name="Rectangle 3"/>
          <p:cNvSpPr>
            <a:spLocks noGrp="1" noChangeArrowheads="1"/>
          </p:cNvSpPr>
          <p:nvPr>
            <p:ph type="body" idx="1"/>
          </p:nvPr>
        </p:nvSpPr>
        <p:spPr>
          <a:xfrm>
            <a:off x="328613" y="1752600"/>
            <a:ext cx="8208962" cy="4114800"/>
          </a:xfrm>
        </p:spPr>
        <p:txBody>
          <a:bodyPr>
            <a:normAutofit fontScale="85000" lnSpcReduction="20000"/>
          </a:bodyPr>
          <a:lstStyle/>
          <a:p>
            <a:pPr>
              <a:lnSpc>
                <a:spcPct val="90000"/>
              </a:lnSpc>
            </a:pPr>
            <a:r>
              <a:rPr lang="en-US" sz="2600">
                <a:cs typeface="Times New Roman" pitchFamily="18" charset="0"/>
              </a:rPr>
              <a:t>Fertilization will take place within 24 hours of ovulation.  It occurs in the upper one-third of the oviduct.</a:t>
            </a:r>
          </a:p>
          <a:p>
            <a:pPr>
              <a:lnSpc>
                <a:spcPct val="90000"/>
              </a:lnSpc>
            </a:pPr>
            <a:r>
              <a:rPr lang="en-US" sz="2600">
                <a:cs typeface="Times New Roman" pitchFamily="18" charset="0"/>
              </a:rPr>
              <a:t>Upon penetration of the sperm, the ovum will undergo its second meiotic division.   </a:t>
            </a:r>
          </a:p>
          <a:p>
            <a:pPr>
              <a:lnSpc>
                <a:spcPct val="90000"/>
              </a:lnSpc>
            </a:pPr>
            <a:r>
              <a:rPr lang="en-US" sz="2600">
                <a:cs typeface="Times New Roman" pitchFamily="18" charset="0"/>
              </a:rPr>
              <a:t>Electrical and chemical properties of the ovum change, making it impossible for any other sperm to penetrate.  </a:t>
            </a:r>
          </a:p>
          <a:p>
            <a:pPr>
              <a:lnSpc>
                <a:spcPct val="90000"/>
              </a:lnSpc>
            </a:pPr>
            <a:r>
              <a:rPr lang="en-US" sz="2600">
                <a:cs typeface="Times New Roman" pitchFamily="18" charset="0"/>
              </a:rPr>
              <a:t>The acrosome of the sperm releases enzymes that digest the jelly coating around the egg and stimulates the egg to develop an impenetrable coat.</a:t>
            </a:r>
          </a:p>
          <a:p>
            <a:pPr>
              <a:lnSpc>
                <a:spcPct val="90000"/>
              </a:lnSpc>
            </a:pPr>
            <a:r>
              <a:rPr lang="en-US" sz="2600">
                <a:cs typeface="Times New Roman" pitchFamily="18" charset="0"/>
              </a:rPr>
              <a:t>The sperm will discharge its nucleus into the ovum.  The haploid nuclei unite to form a diploid zygote.</a:t>
            </a:r>
          </a:p>
          <a:p>
            <a:pPr>
              <a:lnSpc>
                <a:spcPct val="90000"/>
              </a:lnSpc>
            </a:pPr>
            <a:endParaRPr lang="en-US" sz="2600"/>
          </a:p>
        </p:txBody>
      </p:sp>
    </p:spTree>
    <p:extLst>
      <p:ext uri="{BB962C8B-B14F-4D97-AF65-F5344CB8AC3E}">
        <p14:creationId xmlns:p14="http://schemas.microsoft.com/office/powerpoint/2010/main" val="399408480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1713" y="723900"/>
            <a:ext cx="4600575"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59774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a:t>Twins</a:t>
            </a:r>
          </a:p>
        </p:txBody>
      </p:sp>
      <p:sp>
        <p:nvSpPr>
          <p:cNvPr id="86019" name="Rectangle 3"/>
          <p:cNvSpPr>
            <a:spLocks noGrp="1" noChangeArrowheads="1"/>
          </p:cNvSpPr>
          <p:nvPr>
            <p:ph type="body" idx="1"/>
          </p:nvPr>
        </p:nvSpPr>
        <p:spPr/>
        <p:txBody>
          <a:bodyPr>
            <a:normAutofit fontScale="92500" lnSpcReduction="10000"/>
          </a:bodyPr>
          <a:lstStyle/>
          <a:p>
            <a:pPr>
              <a:lnSpc>
                <a:spcPct val="90000"/>
              </a:lnSpc>
            </a:pPr>
            <a:r>
              <a:rPr lang="en-US" sz="2800">
                <a:cs typeface="Times New Roman" pitchFamily="18" charset="0"/>
              </a:rPr>
              <a:t>Twins are born are born about once for every 86 births.</a:t>
            </a:r>
          </a:p>
          <a:p>
            <a:pPr>
              <a:lnSpc>
                <a:spcPct val="90000"/>
              </a:lnSpc>
            </a:pPr>
            <a:r>
              <a:rPr lang="en-US" sz="2800" i="1">
                <a:cs typeface="Times New Roman" pitchFamily="18" charset="0"/>
              </a:rPr>
              <a:t>Identical twins</a:t>
            </a:r>
            <a:r>
              <a:rPr lang="en-US" sz="2800">
                <a:cs typeface="Times New Roman" pitchFamily="18" charset="0"/>
              </a:rPr>
              <a:t> are formed when one embryo divides in two. This division is believed to occur at the blastocyst stage and within the first five days of development.  Identical twins usually share the same placenta but may or may not share the same amnionic sac.  Identical twins share the same genetic information because they arise from one egg fertilized by one sperm.</a:t>
            </a:r>
          </a:p>
        </p:txBody>
      </p:sp>
    </p:spTree>
    <p:extLst>
      <p:ext uri="{BB962C8B-B14F-4D97-AF65-F5344CB8AC3E}">
        <p14:creationId xmlns:p14="http://schemas.microsoft.com/office/powerpoint/2010/main" val="269554865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endParaRPr lang="en-US"/>
          </a:p>
        </p:txBody>
      </p:sp>
      <p:sp>
        <p:nvSpPr>
          <p:cNvPr id="87043" name="Rectangle 3"/>
          <p:cNvSpPr>
            <a:spLocks noGrp="1" noChangeArrowheads="1"/>
          </p:cNvSpPr>
          <p:nvPr>
            <p:ph type="body" idx="1"/>
          </p:nvPr>
        </p:nvSpPr>
        <p:spPr/>
        <p:txBody>
          <a:bodyPr/>
          <a:lstStyle/>
          <a:p>
            <a:r>
              <a:rPr lang="en-US" i="1">
                <a:cs typeface="Times New Roman" pitchFamily="18" charset="0"/>
              </a:rPr>
              <a:t>Fraternal twins</a:t>
            </a:r>
            <a:r>
              <a:rPr lang="en-US">
                <a:cs typeface="Times New Roman" pitchFamily="18" charset="0"/>
              </a:rPr>
              <a:t> are formed when two eggs are released during ovulation.  These eggs are fertilized by two different sperm.  They are not genetically identical.  They will also have two different placentas and two different amnion.  70% of twins are fraternal.</a:t>
            </a:r>
            <a:r>
              <a:rPr lang="en-US"/>
              <a:t> </a:t>
            </a:r>
          </a:p>
          <a:p>
            <a:endParaRPr lang="en-US"/>
          </a:p>
        </p:txBody>
      </p:sp>
    </p:spTree>
    <p:extLst>
      <p:ext uri="{BB962C8B-B14F-4D97-AF65-F5344CB8AC3E}">
        <p14:creationId xmlns:p14="http://schemas.microsoft.com/office/powerpoint/2010/main" val="28483750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317500" y="52388"/>
            <a:ext cx="8637588" cy="1431925"/>
          </a:xfrm>
        </p:spPr>
        <p:txBody>
          <a:bodyPr/>
          <a:lstStyle/>
          <a:p>
            <a:r>
              <a:rPr lang="en-US" i="1">
                <a:cs typeface="Times New Roman" pitchFamily="18" charset="0"/>
              </a:rPr>
              <a:t>The Stages of Development</a:t>
            </a:r>
            <a:br>
              <a:rPr lang="en-US" i="1">
                <a:cs typeface="Times New Roman" pitchFamily="18" charset="0"/>
              </a:rPr>
            </a:br>
            <a:endParaRPr lang="en-US" i="1">
              <a:cs typeface="Times New Roman" pitchFamily="18" charset="0"/>
            </a:endParaRPr>
          </a:p>
        </p:txBody>
      </p:sp>
      <p:sp>
        <p:nvSpPr>
          <p:cNvPr id="125955" name="Rectangle 3"/>
          <p:cNvSpPr>
            <a:spLocks noGrp="1" noChangeArrowheads="1"/>
          </p:cNvSpPr>
          <p:nvPr>
            <p:ph type="body" idx="1"/>
          </p:nvPr>
        </p:nvSpPr>
        <p:spPr/>
        <p:txBody>
          <a:bodyPr>
            <a:normAutofit fontScale="92500" lnSpcReduction="20000"/>
          </a:bodyPr>
          <a:lstStyle/>
          <a:p>
            <a:pPr>
              <a:lnSpc>
                <a:spcPct val="90000"/>
              </a:lnSpc>
            </a:pPr>
            <a:r>
              <a:rPr lang="en-US" sz="2400" b="1" u="sng">
                <a:cs typeface="Times New Roman" pitchFamily="18" charset="0"/>
              </a:rPr>
              <a:t>Fertilization</a:t>
            </a:r>
          </a:p>
          <a:p>
            <a:pPr>
              <a:lnSpc>
                <a:spcPct val="90000"/>
              </a:lnSpc>
            </a:pPr>
            <a:r>
              <a:rPr lang="en-US" sz="2400" b="1" u="sng">
                <a:cs typeface="Times New Roman" pitchFamily="18" charset="0"/>
              </a:rPr>
              <a:t>Cleavage Stage</a:t>
            </a:r>
            <a:r>
              <a:rPr lang="en-US" sz="2400" b="1">
                <a:cs typeface="Times New Roman" pitchFamily="18" charset="0"/>
              </a:rPr>
              <a:t>: </a:t>
            </a:r>
            <a:r>
              <a:rPr lang="en-US" sz="2400">
                <a:cs typeface="Times New Roman" pitchFamily="18" charset="0"/>
              </a:rPr>
              <a:t>Upon fertilization, the </a:t>
            </a:r>
            <a:r>
              <a:rPr lang="en-US" sz="2400" i="1">
                <a:cs typeface="Times New Roman" pitchFamily="18" charset="0"/>
              </a:rPr>
              <a:t>zygote</a:t>
            </a:r>
            <a:r>
              <a:rPr lang="en-US" sz="2400">
                <a:cs typeface="Times New Roman" pitchFamily="18" charset="0"/>
              </a:rPr>
              <a:t> will undergo rapid mitotic divisions known as </a:t>
            </a:r>
            <a:r>
              <a:rPr lang="en-US" sz="2400" i="1">
                <a:cs typeface="Times New Roman" pitchFamily="18" charset="0"/>
              </a:rPr>
              <a:t>cleavage</a:t>
            </a:r>
            <a:r>
              <a:rPr lang="en-US" sz="2400">
                <a:cs typeface="Times New Roman" pitchFamily="18" charset="0"/>
              </a:rPr>
              <a:t>. No growth occurs at this point.  The zygote is the same size as the original egg.  </a:t>
            </a:r>
          </a:p>
          <a:p>
            <a:pPr>
              <a:lnSpc>
                <a:spcPct val="90000"/>
              </a:lnSpc>
            </a:pPr>
            <a:r>
              <a:rPr lang="en-US" sz="2400">
                <a:cs typeface="Times New Roman" pitchFamily="18" charset="0"/>
              </a:rPr>
              <a:t>As the zygote is</a:t>
            </a:r>
            <a:r>
              <a:rPr lang="en-US" sz="2400" b="1">
                <a:cs typeface="Times New Roman" pitchFamily="18" charset="0"/>
              </a:rPr>
              <a:t> </a:t>
            </a:r>
            <a:r>
              <a:rPr lang="en-US" sz="2400">
                <a:cs typeface="Times New Roman" pitchFamily="18" charset="0"/>
              </a:rPr>
              <a:t>undergoing cleavage, it will form a solid cluster of cells called a </a:t>
            </a:r>
            <a:r>
              <a:rPr lang="en-US" sz="2400" i="1">
                <a:cs typeface="Times New Roman" pitchFamily="18" charset="0"/>
              </a:rPr>
              <a:t>morula</a:t>
            </a:r>
            <a:r>
              <a:rPr lang="en-US" sz="2400">
                <a:cs typeface="Times New Roman" pitchFamily="18" charset="0"/>
              </a:rPr>
              <a:t>. While the zygote is dividing, it travels down the oviduct and enters the uterus.  This takes about four days.  It is still the same size as the zygote.</a:t>
            </a:r>
          </a:p>
          <a:p>
            <a:pPr>
              <a:lnSpc>
                <a:spcPct val="90000"/>
              </a:lnSpc>
            </a:pPr>
            <a:r>
              <a:rPr lang="en-US" sz="2400">
                <a:cs typeface="Times New Roman" pitchFamily="18" charset="0"/>
              </a:rPr>
              <a:t>The zygote will be considered to be an </a:t>
            </a:r>
            <a:r>
              <a:rPr lang="en-US" sz="2400" i="1">
                <a:cs typeface="Times New Roman" pitchFamily="18" charset="0"/>
              </a:rPr>
              <a:t>embryo</a:t>
            </a:r>
            <a:r>
              <a:rPr lang="en-US" sz="2400">
                <a:cs typeface="Times New Roman" pitchFamily="18" charset="0"/>
              </a:rPr>
              <a:t> until the bone cells begin to form in about four weeks.</a:t>
            </a:r>
            <a:endParaRPr lang="en-US" sz="2400"/>
          </a:p>
        </p:txBody>
      </p:sp>
    </p:spTree>
    <p:extLst>
      <p:ext uri="{BB962C8B-B14F-4D97-AF65-F5344CB8AC3E}">
        <p14:creationId xmlns:p14="http://schemas.microsoft.com/office/powerpoint/2010/main" val="111719879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body" idx="1"/>
          </p:nvPr>
        </p:nvSpPr>
        <p:spPr>
          <a:xfrm>
            <a:off x="328613" y="838200"/>
            <a:ext cx="8208962" cy="4114800"/>
          </a:xfrm>
        </p:spPr>
        <p:txBody>
          <a:bodyPr>
            <a:normAutofit fontScale="77500" lnSpcReduction="20000"/>
          </a:bodyPr>
          <a:lstStyle/>
          <a:p>
            <a:pPr>
              <a:lnSpc>
                <a:spcPct val="90000"/>
              </a:lnSpc>
            </a:pPr>
            <a:r>
              <a:rPr lang="en-US" sz="2800">
                <a:cs typeface="Times New Roman" pitchFamily="18" charset="0"/>
              </a:rPr>
              <a:t>The morula develops into a hollow ball of cells called a </a:t>
            </a:r>
            <a:r>
              <a:rPr lang="en-US" sz="2800" i="1">
                <a:cs typeface="Times New Roman" pitchFamily="18" charset="0"/>
              </a:rPr>
              <a:t>blastula. </a:t>
            </a:r>
            <a:r>
              <a:rPr lang="en-US" sz="2800">
                <a:cs typeface="Times New Roman" pitchFamily="18" charset="0"/>
              </a:rPr>
              <a:t>The blastula is the same size as the zygote.  It is the blastula that buries into the endometrium of the uterus.</a:t>
            </a:r>
          </a:p>
          <a:p>
            <a:pPr>
              <a:lnSpc>
                <a:spcPct val="90000"/>
              </a:lnSpc>
            </a:pPr>
            <a:r>
              <a:rPr lang="en-US" sz="2800">
                <a:cs typeface="Times New Roman" pitchFamily="18" charset="0"/>
              </a:rPr>
              <a:t>The zygote remains unattached in the uterus for another 3 to 4 days.  It continues to divide to form the </a:t>
            </a:r>
            <a:r>
              <a:rPr lang="en-US" sz="2800" i="1">
                <a:cs typeface="Times New Roman" pitchFamily="18" charset="0"/>
              </a:rPr>
              <a:t>blastocyst</a:t>
            </a:r>
            <a:r>
              <a:rPr lang="en-US" sz="2800">
                <a:cs typeface="Times New Roman" pitchFamily="18" charset="0"/>
              </a:rPr>
              <a:t> (or </a:t>
            </a:r>
            <a:r>
              <a:rPr lang="en-US" sz="2800" i="1">
                <a:cs typeface="Times New Roman" pitchFamily="18" charset="0"/>
              </a:rPr>
              <a:t>blastula</a:t>
            </a:r>
            <a:r>
              <a:rPr lang="en-US" sz="2800">
                <a:cs typeface="Times New Roman" pitchFamily="18" charset="0"/>
              </a:rPr>
              <a:t>). </a:t>
            </a:r>
          </a:p>
          <a:p>
            <a:pPr>
              <a:lnSpc>
                <a:spcPct val="90000"/>
              </a:lnSpc>
            </a:pPr>
            <a:r>
              <a:rPr lang="en-US" sz="2800">
                <a:cs typeface="Times New Roman" pitchFamily="18" charset="0"/>
              </a:rPr>
              <a:t>The blastocyst consists of the following:</a:t>
            </a:r>
          </a:p>
          <a:p>
            <a:pPr lvl="1">
              <a:lnSpc>
                <a:spcPct val="90000"/>
              </a:lnSpc>
            </a:pPr>
            <a:r>
              <a:rPr lang="en-US" sz="2400">
                <a:cs typeface="Times New Roman" pitchFamily="18" charset="0"/>
              </a:rPr>
              <a:t>A hollow fluid filled cavity called the </a:t>
            </a:r>
            <a:r>
              <a:rPr lang="en-US" sz="2400" i="1">
                <a:cs typeface="Times New Roman" pitchFamily="18" charset="0"/>
              </a:rPr>
              <a:t>blastocoel</a:t>
            </a:r>
            <a:r>
              <a:rPr lang="en-US" sz="2400">
                <a:cs typeface="Times New Roman" pitchFamily="18" charset="0"/>
              </a:rPr>
              <a:t>.</a:t>
            </a:r>
          </a:p>
          <a:p>
            <a:pPr lvl="1">
              <a:lnSpc>
                <a:spcPct val="90000"/>
              </a:lnSpc>
            </a:pPr>
            <a:r>
              <a:rPr lang="en-US" sz="2400">
                <a:cs typeface="Times New Roman" pitchFamily="18" charset="0"/>
              </a:rPr>
              <a:t>An outer covering of cells called the </a:t>
            </a:r>
            <a:r>
              <a:rPr lang="en-US" sz="2400" i="1">
                <a:cs typeface="Times New Roman" pitchFamily="18" charset="0"/>
              </a:rPr>
              <a:t>trophoblast</a:t>
            </a:r>
            <a:r>
              <a:rPr lang="en-US" sz="2400">
                <a:cs typeface="Times New Roman" pitchFamily="18" charset="0"/>
              </a:rPr>
              <a:t>.  The trophoblast develops into membranes that support and protect the embryo.</a:t>
            </a:r>
          </a:p>
          <a:p>
            <a:pPr lvl="1">
              <a:lnSpc>
                <a:spcPct val="90000"/>
              </a:lnSpc>
            </a:pPr>
            <a:r>
              <a:rPr lang="en-US" sz="2400">
                <a:cs typeface="Times New Roman" pitchFamily="18" charset="0"/>
              </a:rPr>
              <a:t>A group of cells called the </a:t>
            </a:r>
            <a:r>
              <a:rPr lang="en-US" sz="2400" i="1">
                <a:cs typeface="Times New Roman" pitchFamily="18" charset="0"/>
              </a:rPr>
              <a:t>inner cell mass </a:t>
            </a:r>
            <a:r>
              <a:rPr lang="en-US" sz="2400">
                <a:cs typeface="Times New Roman" pitchFamily="18" charset="0"/>
              </a:rPr>
              <a:t>that will eventually develop into the embryo.</a:t>
            </a:r>
            <a:endParaRPr lang="en-US" sz="2400"/>
          </a:p>
        </p:txBody>
      </p:sp>
      <p:sp>
        <p:nvSpPr>
          <p:cNvPr id="126979" name="Text Box 3"/>
          <p:cNvSpPr txBox="1">
            <a:spLocks noChangeArrowheads="1"/>
          </p:cNvSpPr>
          <p:nvPr/>
        </p:nvSpPr>
        <p:spPr bwMode="auto">
          <a:xfrm>
            <a:off x="288925" y="117475"/>
            <a:ext cx="2592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Cleavage continued</a:t>
            </a:r>
          </a:p>
        </p:txBody>
      </p:sp>
    </p:spTree>
    <p:extLst>
      <p:ext uri="{BB962C8B-B14F-4D97-AF65-F5344CB8AC3E}">
        <p14:creationId xmlns:p14="http://schemas.microsoft.com/office/powerpoint/2010/main" val="29935194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317500" y="904875"/>
            <a:ext cx="8637588" cy="579438"/>
          </a:xfrm>
        </p:spPr>
        <p:txBody>
          <a:bodyPr/>
          <a:lstStyle/>
          <a:p>
            <a:r>
              <a:rPr lang="en-US" sz="3200"/>
              <a:t>The stages of development (con’t)</a:t>
            </a:r>
          </a:p>
        </p:txBody>
      </p:sp>
      <p:sp>
        <p:nvSpPr>
          <p:cNvPr id="128003" name="Rectangle 3"/>
          <p:cNvSpPr>
            <a:spLocks noGrp="1" noChangeArrowheads="1"/>
          </p:cNvSpPr>
          <p:nvPr>
            <p:ph type="body" idx="1"/>
          </p:nvPr>
        </p:nvSpPr>
        <p:spPr/>
        <p:txBody>
          <a:bodyPr>
            <a:normAutofit lnSpcReduction="10000"/>
          </a:bodyPr>
          <a:lstStyle/>
          <a:p>
            <a:pPr>
              <a:lnSpc>
                <a:spcPct val="90000"/>
              </a:lnSpc>
            </a:pPr>
            <a:r>
              <a:rPr lang="en-US" sz="2800" b="1" u="sng">
                <a:latin typeface="Times New Roman" pitchFamily="18" charset="0"/>
                <a:cs typeface="Times New Roman" pitchFamily="18" charset="0"/>
              </a:rPr>
              <a:t>Implantation:</a:t>
            </a:r>
            <a:r>
              <a:rPr lang="en-US" sz="2800">
                <a:latin typeface="Times New Roman" pitchFamily="18" charset="0"/>
                <a:cs typeface="Times New Roman" pitchFamily="18" charset="0"/>
              </a:rPr>
              <a:t>  This occurs at about 6 or 7 days after fertilization.  </a:t>
            </a:r>
          </a:p>
          <a:p>
            <a:pPr>
              <a:lnSpc>
                <a:spcPct val="90000"/>
              </a:lnSpc>
            </a:pPr>
            <a:r>
              <a:rPr lang="en-US" sz="2800">
                <a:latin typeface="Times New Roman" pitchFamily="18" charset="0"/>
                <a:cs typeface="Times New Roman" pitchFamily="18" charset="0"/>
              </a:rPr>
              <a:t>The blastocyst buries into the endometrium.  It does this by secreting enzymes that digest part of the uterine lining.  </a:t>
            </a:r>
          </a:p>
          <a:p>
            <a:pPr>
              <a:lnSpc>
                <a:spcPct val="90000"/>
              </a:lnSpc>
            </a:pPr>
            <a:r>
              <a:rPr lang="en-US" sz="2800">
                <a:latin typeface="Times New Roman" pitchFamily="18" charset="0"/>
                <a:cs typeface="Times New Roman" pitchFamily="18" charset="0"/>
              </a:rPr>
              <a:t>The trophoblast secretes human chorionic gonadotropin (HCG) to prevent the corpus luteum from disintegrating.  </a:t>
            </a:r>
          </a:p>
          <a:p>
            <a:pPr>
              <a:lnSpc>
                <a:spcPct val="90000"/>
              </a:lnSpc>
            </a:pPr>
            <a:r>
              <a:rPr lang="en-US" sz="2800">
                <a:latin typeface="Times New Roman" pitchFamily="18" charset="0"/>
                <a:cs typeface="Times New Roman" pitchFamily="18" charset="0"/>
              </a:rPr>
              <a:t>The corpus luteum will continue to produce progesterone to maintain the endometrium.</a:t>
            </a:r>
            <a:endParaRPr lang="en-US" sz="2800"/>
          </a:p>
        </p:txBody>
      </p:sp>
    </p:spTree>
    <p:extLst>
      <p:ext uri="{BB962C8B-B14F-4D97-AF65-F5344CB8AC3E}">
        <p14:creationId xmlns:p14="http://schemas.microsoft.com/office/powerpoint/2010/main" val="294987350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b="1" u="sng">
                <a:cs typeface="Times New Roman" pitchFamily="18" charset="0"/>
              </a:rPr>
              <a:t>Gastrulation</a:t>
            </a:r>
          </a:p>
        </p:txBody>
      </p:sp>
      <p:sp>
        <p:nvSpPr>
          <p:cNvPr id="129027" name="Rectangle 3"/>
          <p:cNvSpPr>
            <a:spLocks noGrp="1" noChangeArrowheads="1"/>
          </p:cNvSpPr>
          <p:nvPr>
            <p:ph type="body" idx="1"/>
          </p:nvPr>
        </p:nvSpPr>
        <p:spPr/>
        <p:txBody>
          <a:bodyPr/>
          <a:lstStyle/>
          <a:p>
            <a:r>
              <a:rPr lang="en-US" b="1" u="sng">
                <a:cs typeface="Times New Roman" pitchFamily="18" charset="0"/>
              </a:rPr>
              <a:t>Gastrulation</a:t>
            </a:r>
            <a:r>
              <a:rPr lang="en-US" b="1">
                <a:cs typeface="Times New Roman" pitchFamily="18" charset="0"/>
              </a:rPr>
              <a:t>: </a:t>
            </a:r>
            <a:r>
              <a:rPr lang="en-US">
                <a:cs typeface="Times New Roman" pitchFamily="18" charset="0"/>
              </a:rPr>
              <a:t> The cells continue to divide but push towards the interior.  This results in an opening called the </a:t>
            </a:r>
            <a:r>
              <a:rPr lang="en-US" i="1" u="sng">
                <a:cs typeface="Times New Roman" pitchFamily="18" charset="0"/>
              </a:rPr>
              <a:t>blastopore</a:t>
            </a:r>
            <a:r>
              <a:rPr lang="en-US">
                <a:cs typeface="Times New Roman" pitchFamily="18" charset="0"/>
              </a:rPr>
              <a:t> that continues to migrate inwards.  The gastrula is still the same size as the original zygote.</a:t>
            </a:r>
          </a:p>
          <a:p>
            <a:endParaRPr lang="en-US"/>
          </a:p>
        </p:txBody>
      </p:sp>
    </p:spTree>
    <p:extLst>
      <p:ext uri="{BB962C8B-B14F-4D97-AF65-F5344CB8AC3E}">
        <p14:creationId xmlns:p14="http://schemas.microsoft.com/office/powerpoint/2010/main" val="40498750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Content Placeholder 5"/>
          <p:cNvSpPr>
            <a:spLocks noGrp="1"/>
          </p:cNvSpPr>
          <p:nvPr>
            <p:ph sz="half" idx="2"/>
          </p:nvPr>
        </p:nvSpPr>
        <p:spPr/>
        <p:txBody>
          <a:bodyPr/>
          <a:lstStyle/>
          <a:p>
            <a:r>
              <a:rPr lang="en-US" dirty="0" smtClean="0"/>
              <a:t>A special epithelium containing </a:t>
            </a:r>
            <a:r>
              <a:rPr lang="en-US" i="1" dirty="0" smtClean="0"/>
              <a:t>spermatogenic cells,</a:t>
            </a:r>
            <a:r>
              <a:rPr lang="en-US" dirty="0" smtClean="0"/>
              <a:t> gives rise to sperm cells, lines the seminiferous tubules</a:t>
            </a:r>
          </a:p>
          <a:p>
            <a:r>
              <a:rPr lang="en-US" dirty="0" smtClean="0"/>
              <a:t>Other specialized cells called </a:t>
            </a:r>
            <a:r>
              <a:rPr lang="en-US" i="1" dirty="0" smtClean="0"/>
              <a:t>interstitial cells</a:t>
            </a:r>
            <a:r>
              <a:rPr lang="en-US" dirty="0" smtClean="0"/>
              <a:t> lies in the spaces between the tubules, these produce and secrete male hormones.</a:t>
            </a:r>
            <a:endParaRPr lang="en-US" dirty="0"/>
          </a:p>
        </p:txBody>
      </p:sp>
      <p:pic>
        <p:nvPicPr>
          <p:cNvPr id="7" name="Picture 2050" descr="E:\Image_Library\JPEG_IL\27_IL_jpeg\27-03_StructTestis_1.jpg"/>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0" y="2030180"/>
            <a:ext cx="4677140" cy="3075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607440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317500" y="228600"/>
            <a:ext cx="8637588" cy="457200"/>
          </a:xfrm>
        </p:spPr>
        <p:txBody>
          <a:bodyPr/>
          <a:lstStyle/>
          <a:p>
            <a:r>
              <a:rPr lang="en-US" sz="2400"/>
              <a:t>Grastrulation (con’t)</a:t>
            </a:r>
          </a:p>
        </p:txBody>
      </p:sp>
      <p:sp>
        <p:nvSpPr>
          <p:cNvPr id="130051" name="Rectangle 3"/>
          <p:cNvSpPr>
            <a:spLocks noGrp="1" noChangeArrowheads="1"/>
          </p:cNvSpPr>
          <p:nvPr>
            <p:ph type="body" idx="1"/>
          </p:nvPr>
        </p:nvSpPr>
        <p:spPr>
          <a:xfrm>
            <a:off x="328613" y="838200"/>
            <a:ext cx="8208962" cy="5218113"/>
          </a:xfrm>
        </p:spPr>
        <p:txBody>
          <a:bodyPr>
            <a:normAutofit fontScale="92500"/>
          </a:bodyPr>
          <a:lstStyle/>
          <a:p>
            <a:pPr>
              <a:lnSpc>
                <a:spcPct val="90000"/>
              </a:lnSpc>
            </a:pPr>
            <a:r>
              <a:rPr lang="en-US" sz="2800">
                <a:cs typeface="Times New Roman" pitchFamily="18" charset="0"/>
              </a:rPr>
              <a:t>In the later part of gastrulation, the cells undergo a process called </a:t>
            </a:r>
            <a:r>
              <a:rPr lang="en-US" sz="2800" i="1">
                <a:cs typeface="Times New Roman" pitchFamily="18" charset="0"/>
              </a:rPr>
              <a:t>differentiation</a:t>
            </a:r>
            <a:r>
              <a:rPr lang="en-US" sz="2800">
                <a:cs typeface="Times New Roman" pitchFamily="18" charset="0"/>
              </a:rPr>
              <a:t>.  </a:t>
            </a:r>
          </a:p>
          <a:p>
            <a:pPr>
              <a:lnSpc>
                <a:spcPct val="90000"/>
              </a:lnSpc>
            </a:pPr>
            <a:r>
              <a:rPr lang="en-US" sz="2800">
                <a:cs typeface="Times New Roman" pitchFamily="18" charset="0"/>
              </a:rPr>
              <a:t>Differentiation is known as the specialization of cells.  These cells eventually give rise to different tissue types.  </a:t>
            </a:r>
          </a:p>
          <a:p>
            <a:pPr>
              <a:lnSpc>
                <a:spcPct val="90000"/>
              </a:lnSpc>
            </a:pPr>
            <a:r>
              <a:rPr lang="en-US" sz="2800">
                <a:cs typeface="Times New Roman" pitchFamily="18" charset="0"/>
              </a:rPr>
              <a:t>Although these cells arise from the same genome and therefore contain identical genetic material, some genes are activated while others are not activated.  This is why cells become different.</a:t>
            </a:r>
          </a:p>
          <a:p>
            <a:pPr>
              <a:lnSpc>
                <a:spcPct val="90000"/>
              </a:lnSpc>
            </a:pPr>
            <a:r>
              <a:rPr lang="en-US" sz="2800">
                <a:cs typeface="Times New Roman" pitchFamily="18" charset="0"/>
              </a:rPr>
              <a:t>Gastrulation occurs at about the 10</a:t>
            </a:r>
            <a:r>
              <a:rPr lang="en-US" sz="2800" baseline="30000">
                <a:cs typeface="Times New Roman" pitchFamily="18" charset="0"/>
              </a:rPr>
              <a:t>th</a:t>
            </a:r>
            <a:r>
              <a:rPr lang="en-US" sz="2800">
                <a:cs typeface="Times New Roman" pitchFamily="18" charset="0"/>
              </a:rPr>
              <a:t> day of pregnancy.  During differentiation, it forms  three different </a:t>
            </a:r>
            <a:r>
              <a:rPr lang="en-US" sz="2800" i="1">
                <a:cs typeface="Times New Roman" pitchFamily="18" charset="0"/>
              </a:rPr>
              <a:t>germ layers</a:t>
            </a:r>
            <a:r>
              <a:rPr lang="en-US" sz="2800">
                <a:cs typeface="Times New Roman" pitchFamily="18" charset="0"/>
              </a:rPr>
              <a:t>.  </a:t>
            </a:r>
            <a:endParaRPr lang="en-US" sz="2800"/>
          </a:p>
        </p:txBody>
      </p:sp>
    </p:spTree>
    <p:extLst>
      <p:ext uri="{BB962C8B-B14F-4D97-AF65-F5344CB8AC3E}">
        <p14:creationId xmlns:p14="http://schemas.microsoft.com/office/powerpoint/2010/main" val="330458096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body" idx="1"/>
          </p:nvPr>
        </p:nvSpPr>
        <p:spPr>
          <a:xfrm>
            <a:off x="328613" y="762000"/>
            <a:ext cx="8208962" cy="4114800"/>
          </a:xfrm>
        </p:spPr>
        <p:txBody>
          <a:bodyPr>
            <a:normAutofit fontScale="77500" lnSpcReduction="20000"/>
          </a:bodyPr>
          <a:lstStyle/>
          <a:p>
            <a:pPr>
              <a:lnSpc>
                <a:spcPct val="90000"/>
              </a:lnSpc>
            </a:pPr>
            <a:r>
              <a:rPr lang="en-US" sz="2800">
                <a:cs typeface="Times New Roman" pitchFamily="18" charset="0"/>
              </a:rPr>
              <a:t>These </a:t>
            </a:r>
            <a:r>
              <a:rPr lang="en-US" sz="2800" b="1" u="sng">
                <a:cs typeface="Times New Roman" pitchFamily="18" charset="0"/>
              </a:rPr>
              <a:t>germ layers</a:t>
            </a:r>
            <a:r>
              <a:rPr lang="en-US" sz="2800">
                <a:cs typeface="Times New Roman" pitchFamily="18" charset="0"/>
              </a:rPr>
              <a:t> eventually give rise to the different tissues and organs:</a:t>
            </a:r>
          </a:p>
          <a:p>
            <a:pPr>
              <a:lnSpc>
                <a:spcPct val="90000"/>
              </a:lnSpc>
            </a:pPr>
            <a:r>
              <a:rPr lang="en-US" sz="2800">
                <a:cs typeface="Times New Roman" pitchFamily="18" charset="0"/>
              </a:rPr>
              <a:t>1.</a:t>
            </a:r>
            <a:r>
              <a:rPr lang="en-US" sz="2800">
                <a:latin typeface="Times New Roman" pitchFamily="18" charset="0"/>
                <a:cs typeface="Times New Roman" pitchFamily="18" charset="0"/>
              </a:rPr>
              <a:t>      </a:t>
            </a:r>
            <a:r>
              <a:rPr lang="en-US" sz="2800" b="1" u="sng">
                <a:cs typeface="Times New Roman" pitchFamily="18" charset="0"/>
              </a:rPr>
              <a:t>Ectoderm</a:t>
            </a:r>
            <a:r>
              <a:rPr lang="en-US" sz="2800">
                <a:cs typeface="Times New Roman" pitchFamily="18" charset="0"/>
              </a:rPr>
              <a:t>:  This is the outer layer of cells.  It gives rise to such structures as the brain, spinal cord, nerves, outer layer of skin, nose, ear and parts of the eye.</a:t>
            </a:r>
          </a:p>
          <a:p>
            <a:pPr>
              <a:lnSpc>
                <a:spcPct val="90000"/>
              </a:lnSpc>
            </a:pPr>
            <a:r>
              <a:rPr lang="en-US" sz="2800">
                <a:cs typeface="Times New Roman" pitchFamily="18" charset="0"/>
              </a:rPr>
              <a:t>2.</a:t>
            </a:r>
            <a:r>
              <a:rPr lang="en-US" sz="2800">
                <a:latin typeface="Times New Roman" pitchFamily="18" charset="0"/>
                <a:cs typeface="Times New Roman" pitchFamily="18" charset="0"/>
              </a:rPr>
              <a:t>      </a:t>
            </a:r>
            <a:r>
              <a:rPr lang="en-US" sz="2800" b="1" u="sng">
                <a:cs typeface="Times New Roman" pitchFamily="18" charset="0"/>
              </a:rPr>
              <a:t>Mesoderm</a:t>
            </a:r>
            <a:r>
              <a:rPr lang="en-US" sz="2800">
                <a:cs typeface="Times New Roman" pitchFamily="18" charset="0"/>
              </a:rPr>
              <a:t>:  This is the middle later of cells.  It gives rise to such structures as the skeleton, muscles, connective tissue, gonads, parts of the excretory system, inner layer of the skin, the blood and the blood vessels.</a:t>
            </a:r>
          </a:p>
          <a:p>
            <a:pPr>
              <a:lnSpc>
                <a:spcPct val="90000"/>
              </a:lnSpc>
            </a:pPr>
            <a:r>
              <a:rPr lang="en-US" sz="2800">
                <a:cs typeface="Times New Roman" pitchFamily="18" charset="0"/>
              </a:rPr>
              <a:t>3.</a:t>
            </a:r>
            <a:r>
              <a:rPr lang="en-US" sz="2800">
                <a:latin typeface="Times New Roman" pitchFamily="18" charset="0"/>
                <a:cs typeface="Times New Roman" pitchFamily="18" charset="0"/>
              </a:rPr>
              <a:t>      </a:t>
            </a:r>
            <a:r>
              <a:rPr lang="en-US" sz="2800" b="1" u="sng">
                <a:cs typeface="Times New Roman" pitchFamily="18" charset="0"/>
              </a:rPr>
              <a:t>Endoderm</a:t>
            </a:r>
            <a:r>
              <a:rPr lang="en-US" sz="2800" b="1">
                <a:cs typeface="Times New Roman" pitchFamily="18" charset="0"/>
              </a:rPr>
              <a:t>:  </a:t>
            </a:r>
            <a:r>
              <a:rPr lang="en-US" sz="2800">
                <a:cs typeface="Times New Roman" pitchFamily="18" charset="0"/>
              </a:rPr>
              <a:t>This is the inner layer of cells.  It gives rise to the pancreas, liver, lining of the digestive system, lining of the lungs, thyroid, parathyroid and bladder.</a:t>
            </a:r>
            <a:endParaRPr lang="en-US" sz="2800"/>
          </a:p>
        </p:txBody>
      </p:sp>
    </p:spTree>
    <p:extLst>
      <p:ext uri="{BB962C8B-B14F-4D97-AF65-F5344CB8AC3E}">
        <p14:creationId xmlns:p14="http://schemas.microsoft.com/office/powerpoint/2010/main" val="412327487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r>
              <a:rPr lang="en-US" b="1" u="sng">
                <a:cs typeface="Times New Roman" pitchFamily="18" charset="0"/>
              </a:rPr>
              <a:t>Neural Development</a:t>
            </a:r>
          </a:p>
        </p:txBody>
      </p:sp>
      <p:sp>
        <p:nvSpPr>
          <p:cNvPr id="132099" name="Rectangle 3"/>
          <p:cNvSpPr>
            <a:spLocks noGrp="1" noChangeArrowheads="1"/>
          </p:cNvSpPr>
          <p:nvPr>
            <p:ph type="body" idx="1"/>
          </p:nvPr>
        </p:nvSpPr>
        <p:spPr>
          <a:xfrm>
            <a:off x="328613" y="1752600"/>
            <a:ext cx="8208962" cy="4114800"/>
          </a:xfrm>
        </p:spPr>
        <p:txBody>
          <a:bodyPr>
            <a:normAutofit fontScale="85000" lnSpcReduction="10000"/>
          </a:bodyPr>
          <a:lstStyle/>
          <a:p>
            <a:pPr>
              <a:lnSpc>
                <a:spcPct val="90000"/>
              </a:lnSpc>
            </a:pPr>
            <a:r>
              <a:rPr lang="en-US" sz="2600">
                <a:cs typeface="Times New Roman" pitchFamily="18" charset="0"/>
              </a:rPr>
              <a:t>In the gastrula, the mesoderm cells will come together to form a rod called the notochord.  The notochord will eventually become the vertebrae.  </a:t>
            </a:r>
          </a:p>
          <a:p>
            <a:pPr>
              <a:lnSpc>
                <a:spcPct val="90000"/>
              </a:lnSpc>
            </a:pPr>
            <a:r>
              <a:rPr lang="en-US" sz="2600">
                <a:cs typeface="Times New Roman" pitchFamily="18" charset="0"/>
              </a:rPr>
              <a:t>The nervous system develops from the part of the ectoderm just above the notochord.  </a:t>
            </a:r>
          </a:p>
          <a:p>
            <a:pPr>
              <a:lnSpc>
                <a:spcPct val="90000"/>
              </a:lnSpc>
            </a:pPr>
            <a:r>
              <a:rPr lang="en-US" sz="2600">
                <a:cs typeface="Times New Roman" pitchFamily="18" charset="0"/>
              </a:rPr>
              <a:t>These cells begin to thicken above the notochord.  </a:t>
            </a:r>
          </a:p>
          <a:p>
            <a:pPr>
              <a:lnSpc>
                <a:spcPct val="90000"/>
              </a:lnSpc>
            </a:pPr>
            <a:r>
              <a:rPr lang="en-US" sz="2600">
                <a:cs typeface="Times New Roman" pitchFamily="18" charset="0"/>
              </a:rPr>
              <a:t>Folds develop on each side of a groove along this surface.  The folds become a tube when they fuse.  </a:t>
            </a:r>
          </a:p>
          <a:p>
            <a:pPr>
              <a:lnSpc>
                <a:spcPct val="90000"/>
              </a:lnSpc>
            </a:pPr>
            <a:r>
              <a:rPr lang="en-US" sz="2600">
                <a:cs typeface="Times New Roman" pitchFamily="18" charset="0"/>
              </a:rPr>
              <a:t>The embryo is called a neurula at this point.  This is during the third week.  </a:t>
            </a:r>
          </a:p>
          <a:p>
            <a:pPr>
              <a:lnSpc>
                <a:spcPct val="90000"/>
              </a:lnSpc>
            </a:pPr>
            <a:r>
              <a:rPr lang="en-US" sz="2600">
                <a:cs typeface="Times New Roman" pitchFamily="18" charset="0"/>
              </a:rPr>
              <a:t>The anterior of the neural tube will eventually become the brain.</a:t>
            </a:r>
          </a:p>
          <a:p>
            <a:pPr>
              <a:lnSpc>
                <a:spcPct val="90000"/>
              </a:lnSpc>
            </a:pPr>
            <a:endParaRPr lang="en-US" sz="2600"/>
          </a:p>
        </p:txBody>
      </p:sp>
    </p:spTree>
    <p:extLst>
      <p:ext uri="{BB962C8B-B14F-4D97-AF65-F5344CB8AC3E}">
        <p14:creationId xmlns:p14="http://schemas.microsoft.com/office/powerpoint/2010/main" val="263311474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r>
              <a:rPr lang="en-US" b="1" u="sng">
                <a:cs typeface="Times New Roman" pitchFamily="18" charset="0"/>
              </a:rPr>
              <a:t>Embryo Stage (Organogenesis)</a:t>
            </a:r>
            <a:endParaRPr lang="en-US" b="1">
              <a:cs typeface="Times New Roman" pitchFamily="18" charset="0"/>
            </a:endParaRPr>
          </a:p>
        </p:txBody>
      </p:sp>
      <p:sp>
        <p:nvSpPr>
          <p:cNvPr id="134147" name="Rectangle 3"/>
          <p:cNvSpPr>
            <a:spLocks noGrp="1" noChangeArrowheads="1"/>
          </p:cNvSpPr>
          <p:nvPr>
            <p:ph type="body" idx="1"/>
          </p:nvPr>
        </p:nvSpPr>
        <p:spPr>
          <a:xfrm>
            <a:off x="328613" y="1752600"/>
            <a:ext cx="8208962" cy="4114800"/>
          </a:xfrm>
        </p:spPr>
        <p:txBody>
          <a:bodyPr>
            <a:normAutofit fontScale="92500" lnSpcReduction="20000"/>
          </a:bodyPr>
          <a:lstStyle/>
          <a:p>
            <a:pPr>
              <a:lnSpc>
                <a:spcPct val="90000"/>
              </a:lnSpc>
            </a:pPr>
            <a:r>
              <a:rPr lang="en-US" sz="2800">
                <a:cs typeface="Times New Roman" pitchFamily="18" charset="0"/>
              </a:rPr>
              <a:t>Once the germ layers have formed, it is considered to be the embryo.  During the embryo stage, the organs begin development.  Certain structures are evident in different weeks of the pregnancy.</a:t>
            </a:r>
          </a:p>
          <a:p>
            <a:pPr lvl="1">
              <a:lnSpc>
                <a:spcPct val="90000"/>
              </a:lnSpc>
            </a:pPr>
            <a:r>
              <a:rPr lang="en-US" sz="2400" b="1">
                <a:cs typeface="Times New Roman" pitchFamily="18" charset="0"/>
              </a:rPr>
              <a:t>Fourth Week</a:t>
            </a:r>
            <a:r>
              <a:rPr lang="en-US" sz="2400">
                <a:cs typeface="Times New Roman" pitchFamily="18" charset="0"/>
              </a:rPr>
              <a:t>:  The embryo appears to be bent cylinder.  The anterior brain is visible and a four chambered heart is also visible.</a:t>
            </a:r>
          </a:p>
          <a:p>
            <a:pPr lvl="1">
              <a:lnSpc>
                <a:spcPct val="90000"/>
              </a:lnSpc>
            </a:pPr>
            <a:r>
              <a:rPr lang="en-US" sz="2400" b="1">
                <a:cs typeface="Times New Roman" pitchFamily="18" charset="0"/>
              </a:rPr>
              <a:t>Fourth and Fifth Week:  </a:t>
            </a:r>
            <a:r>
              <a:rPr lang="en-US" sz="2400">
                <a:cs typeface="Times New Roman" pitchFamily="18" charset="0"/>
              </a:rPr>
              <a:t>The arms and legs are beginning to appear.</a:t>
            </a:r>
          </a:p>
          <a:p>
            <a:pPr lvl="1">
              <a:lnSpc>
                <a:spcPct val="90000"/>
              </a:lnSpc>
            </a:pPr>
            <a:r>
              <a:rPr lang="en-US" sz="2400" b="1">
                <a:cs typeface="Times New Roman" pitchFamily="18" charset="0"/>
              </a:rPr>
              <a:t>Six to Eight Weeks:  </a:t>
            </a:r>
            <a:r>
              <a:rPr lang="en-US" sz="2400">
                <a:cs typeface="Times New Roman" pitchFamily="18" charset="0"/>
              </a:rPr>
              <a:t>In this time, the major structures are established.  Facial features become apparent.  The skeleton is still cartilage.</a:t>
            </a:r>
            <a:endParaRPr lang="en-US" sz="2400"/>
          </a:p>
        </p:txBody>
      </p:sp>
    </p:spTree>
    <p:extLst>
      <p:ext uri="{BB962C8B-B14F-4D97-AF65-F5344CB8AC3E}">
        <p14:creationId xmlns:p14="http://schemas.microsoft.com/office/powerpoint/2010/main" val="314669877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p:txBody>
          <a:bodyPr/>
          <a:lstStyle/>
          <a:p>
            <a:r>
              <a:rPr lang="en-US"/>
              <a:t>Fetus</a:t>
            </a:r>
          </a:p>
        </p:txBody>
      </p:sp>
      <p:sp>
        <p:nvSpPr>
          <p:cNvPr id="135171" name="Rectangle 3"/>
          <p:cNvSpPr>
            <a:spLocks noGrp="1" noChangeArrowheads="1"/>
          </p:cNvSpPr>
          <p:nvPr>
            <p:ph type="body" idx="1"/>
          </p:nvPr>
        </p:nvSpPr>
        <p:spPr/>
        <p:txBody>
          <a:bodyPr/>
          <a:lstStyle/>
          <a:p>
            <a:pPr>
              <a:lnSpc>
                <a:spcPct val="90000"/>
              </a:lnSpc>
            </a:pPr>
            <a:r>
              <a:rPr lang="en-US">
                <a:cs typeface="Times New Roman" pitchFamily="18" charset="0"/>
              </a:rPr>
              <a:t>After the second month, it is considered to be the fetus.  </a:t>
            </a:r>
          </a:p>
          <a:p>
            <a:pPr>
              <a:lnSpc>
                <a:spcPct val="90000"/>
              </a:lnSpc>
            </a:pPr>
            <a:r>
              <a:rPr lang="en-US">
                <a:cs typeface="Times New Roman" pitchFamily="18" charset="0"/>
              </a:rPr>
              <a:t>All body structures have been established in the embryo stage.  </a:t>
            </a:r>
          </a:p>
          <a:p>
            <a:pPr>
              <a:lnSpc>
                <a:spcPct val="90000"/>
              </a:lnSpc>
            </a:pPr>
            <a:r>
              <a:rPr lang="en-US">
                <a:cs typeface="Times New Roman" pitchFamily="18" charset="0"/>
              </a:rPr>
              <a:t>Growth and refinement occur in the fetus stage.  </a:t>
            </a:r>
          </a:p>
          <a:p>
            <a:pPr>
              <a:lnSpc>
                <a:spcPct val="90000"/>
              </a:lnSpc>
            </a:pPr>
            <a:r>
              <a:rPr lang="en-US">
                <a:cs typeface="Times New Roman" pitchFamily="18" charset="0"/>
              </a:rPr>
              <a:t>Cartilage becomes replaced with bone.  </a:t>
            </a:r>
          </a:p>
          <a:p>
            <a:pPr>
              <a:lnSpc>
                <a:spcPct val="90000"/>
              </a:lnSpc>
            </a:pPr>
            <a:r>
              <a:rPr lang="en-US">
                <a:cs typeface="Times New Roman" pitchFamily="18" charset="0"/>
              </a:rPr>
              <a:t>Movement is also evident.</a:t>
            </a:r>
            <a:endParaRPr lang="en-US"/>
          </a:p>
        </p:txBody>
      </p:sp>
    </p:spTree>
    <p:extLst>
      <p:ext uri="{BB962C8B-B14F-4D97-AF65-F5344CB8AC3E}">
        <p14:creationId xmlns:p14="http://schemas.microsoft.com/office/powerpoint/2010/main" val="32330968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675" y="2162175"/>
            <a:ext cx="8239125" cy="294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6195" name="Text Box 3"/>
          <p:cNvSpPr txBox="1">
            <a:spLocks noChangeArrowheads="1"/>
          </p:cNvSpPr>
          <p:nvPr/>
        </p:nvSpPr>
        <p:spPr bwMode="auto">
          <a:xfrm>
            <a:off x="517525" y="5146675"/>
            <a:ext cx="1174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5 weeks</a:t>
            </a:r>
          </a:p>
        </p:txBody>
      </p:sp>
      <p:sp>
        <p:nvSpPr>
          <p:cNvPr id="136196" name="Text Box 4"/>
          <p:cNvSpPr txBox="1">
            <a:spLocks noChangeArrowheads="1"/>
          </p:cNvSpPr>
          <p:nvPr/>
        </p:nvSpPr>
        <p:spPr bwMode="auto">
          <a:xfrm>
            <a:off x="3641725" y="5181600"/>
            <a:ext cx="1327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14 weeks</a:t>
            </a:r>
          </a:p>
        </p:txBody>
      </p:sp>
      <p:sp>
        <p:nvSpPr>
          <p:cNvPr id="136197" name="Text Box 5"/>
          <p:cNvSpPr txBox="1">
            <a:spLocks noChangeArrowheads="1"/>
          </p:cNvSpPr>
          <p:nvPr/>
        </p:nvSpPr>
        <p:spPr bwMode="auto">
          <a:xfrm>
            <a:off x="6461125" y="5222875"/>
            <a:ext cx="1327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20 weeks</a:t>
            </a:r>
          </a:p>
        </p:txBody>
      </p:sp>
    </p:spTree>
    <p:extLst>
      <p:ext uri="{BB962C8B-B14F-4D97-AF65-F5344CB8AC3E}">
        <p14:creationId xmlns:p14="http://schemas.microsoft.com/office/powerpoint/2010/main" val="145729281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b="1" i="1">
                <a:latin typeface="Times New Roman" pitchFamily="18" charset="0"/>
                <a:cs typeface="Times New Roman" pitchFamily="18" charset="0"/>
              </a:rPr>
              <a:t>Extra-embryonic Membranes</a:t>
            </a:r>
          </a:p>
        </p:txBody>
      </p:sp>
      <p:sp>
        <p:nvSpPr>
          <p:cNvPr id="88067" name="Rectangle 3"/>
          <p:cNvSpPr>
            <a:spLocks noGrp="1" noChangeArrowheads="1"/>
          </p:cNvSpPr>
          <p:nvPr>
            <p:ph type="body" idx="1"/>
          </p:nvPr>
        </p:nvSpPr>
        <p:spPr/>
        <p:txBody>
          <a:bodyPr>
            <a:normAutofit fontScale="92500" lnSpcReduction="10000"/>
          </a:bodyPr>
          <a:lstStyle/>
          <a:p>
            <a:pPr algn="ctr"/>
            <a:endParaRPr lang="en-US" sz="2800" b="1" i="1">
              <a:latin typeface="Times New Roman" pitchFamily="18" charset="0"/>
              <a:cs typeface="Times New Roman" pitchFamily="18" charset="0"/>
            </a:endParaRPr>
          </a:p>
          <a:p>
            <a:r>
              <a:rPr lang="en-US" sz="2800" b="1" u="sng">
                <a:cs typeface="Times New Roman" pitchFamily="18" charset="0"/>
              </a:rPr>
              <a:t>Amnion</a:t>
            </a:r>
            <a:r>
              <a:rPr lang="en-US" sz="2800">
                <a:cs typeface="Times New Roman" pitchFamily="18" charset="0"/>
              </a:rPr>
              <a:t>:  After implantation, part of the trophoblast develops into a membrane called the </a:t>
            </a:r>
            <a:r>
              <a:rPr lang="en-US" sz="2800" i="1">
                <a:cs typeface="Times New Roman" pitchFamily="18" charset="0"/>
              </a:rPr>
              <a:t>amnion</a:t>
            </a:r>
            <a:r>
              <a:rPr lang="en-US" sz="2800">
                <a:cs typeface="Times New Roman" pitchFamily="18" charset="0"/>
              </a:rPr>
              <a:t>.  The amnion encloses the embryo throughout development.  It contains amniotic fluid that cushions the embryo against shock, protects it from dehydration, infection and changes in temperature.</a:t>
            </a:r>
          </a:p>
          <a:p>
            <a:endParaRPr lang="en-US" sz="2800"/>
          </a:p>
        </p:txBody>
      </p:sp>
    </p:spTree>
    <p:extLst>
      <p:ext uri="{BB962C8B-B14F-4D97-AF65-F5344CB8AC3E}">
        <p14:creationId xmlns:p14="http://schemas.microsoft.com/office/powerpoint/2010/main" val="163895862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b="1" i="1">
                <a:latin typeface="Times New Roman" pitchFamily="18" charset="0"/>
                <a:cs typeface="Times New Roman" pitchFamily="18" charset="0"/>
              </a:rPr>
              <a:t>Extra-embryonic Membranes</a:t>
            </a:r>
          </a:p>
        </p:txBody>
      </p:sp>
      <p:sp>
        <p:nvSpPr>
          <p:cNvPr id="90115" name="Rectangle 3"/>
          <p:cNvSpPr>
            <a:spLocks noGrp="1" noChangeArrowheads="1"/>
          </p:cNvSpPr>
          <p:nvPr>
            <p:ph type="body" idx="1"/>
          </p:nvPr>
        </p:nvSpPr>
        <p:spPr/>
        <p:txBody>
          <a:bodyPr>
            <a:normAutofit fontScale="85000" lnSpcReduction="20000"/>
          </a:bodyPr>
          <a:lstStyle/>
          <a:p>
            <a:pPr>
              <a:lnSpc>
                <a:spcPct val="90000"/>
              </a:lnSpc>
            </a:pPr>
            <a:r>
              <a:rPr lang="en-US" sz="2800" b="1" u="sng">
                <a:cs typeface="Times New Roman" pitchFamily="18" charset="0"/>
              </a:rPr>
              <a:t>Chorion</a:t>
            </a:r>
            <a:r>
              <a:rPr lang="en-US" sz="2800">
                <a:cs typeface="Times New Roman" pitchFamily="18" charset="0"/>
              </a:rPr>
              <a:t>:  A membrane called the </a:t>
            </a:r>
            <a:r>
              <a:rPr lang="en-US" sz="2800" i="1">
                <a:cs typeface="Times New Roman" pitchFamily="18" charset="0"/>
              </a:rPr>
              <a:t>chorion</a:t>
            </a:r>
            <a:r>
              <a:rPr lang="en-US" sz="2800">
                <a:cs typeface="Times New Roman" pitchFamily="18" charset="0"/>
              </a:rPr>
              <a:t> also develops from the trophoblast.  The chorion surrounds the amnion.</a:t>
            </a:r>
          </a:p>
          <a:p>
            <a:pPr>
              <a:lnSpc>
                <a:spcPct val="90000"/>
              </a:lnSpc>
            </a:pPr>
            <a:r>
              <a:rPr lang="en-US" sz="2800">
                <a:cs typeface="Times New Roman" pitchFamily="18" charset="0"/>
              </a:rPr>
              <a:t>The chorion contains the </a:t>
            </a:r>
            <a:r>
              <a:rPr lang="en-US" sz="2800" i="1">
                <a:cs typeface="Times New Roman" pitchFamily="18" charset="0"/>
              </a:rPr>
              <a:t>chorionic villi</a:t>
            </a:r>
            <a:r>
              <a:rPr lang="en-US" sz="2800">
                <a:cs typeface="Times New Roman" pitchFamily="18" charset="0"/>
              </a:rPr>
              <a:t>.   They secrete chemicals that destroy the endometrial tissue to make more room for the developing embryo.</a:t>
            </a:r>
          </a:p>
          <a:p>
            <a:pPr>
              <a:lnSpc>
                <a:spcPct val="90000"/>
              </a:lnSpc>
            </a:pPr>
            <a:r>
              <a:rPr lang="en-US" sz="2800">
                <a:cs typeface="Times New Roman" pitchFamily="18" charset="0"/>
              </a:rPr>
              <a:t>The chemicals secreted by the villi also open the capillaries of the endometrium so that the mother’s blood may surround the villi.  The villi will embed into the endometrium to give way to the formation of the placenta.</a:t>
            </a:r>
          </a:p>
          <a:p>
            <a:pPr>
              <a:lnSpc>
                <a:spcPct val="90000"/>
              </a:lnSpc>
            </a:pPr>
            <a:endParaRPr lang="en-US" sz="2800"/>
          </a:p>
        </p:txBody>
      </p:sp>
    </p:spTree>
    <p:extLst>
      <p:ext uri="{BB962C8B-B14F-4D97-AF65-F5344CB8AC3E}">
        <p14:creationId xmlns:p14="http://schemas.microsoft.com/office/powerpoint/2010/main" val="333506457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b="1" i="1">
                <a:latin typeface="Times New Roman" pitchFamily="18" charset="0"/>
                <a:cs typeface="Times New Roman" pitchFamily="18" charset="0"/>
              </a:rPr>
              <a:t>Extra-embryonic Membranes</a:t>
            </a:r>
          </a:p>
        </p:txBody>
      </p:sp>
      <p:sp>
        <p:nvSpPr>
          <p:cNvPr id="91139" name="Rectangle 3"/>
          <p:cNvSpPr>
            <a:spLocks noGrp="1" noChangeArrowheads="1"/>
          </p:cNvSpPr>
          <p:nvPr>
            <p:ph type="body" idx="1"/>
          </p:nvPr>
        </p:nvSpPr>
        <p:spPr/>
        <p:txBody>
          <a:bodyPr>
            <a:normAutofit fontScale="92500" lnSpcReduction="20000"/>
          </a:bodyPr>
          <a:lstStyle/>
          <a:p>
            <a:pPr>
              <a:lnSpc>
                <a:spcPct val="90000"/>
              </a:lnSpc>
            </a:pPr>
            <a:r>
              <a:rPr lang="en-US" sz="2400" b="1" u="sng">
                <a:cs typeface="Times New Roman" pitchFamily="18" charset="0"/>
              </a:rPr>
              <a:t>Placenta</a:t>
            </a:r>
            <a:r>
              <a:rPr lang="en-US" sz="2400">
                <a:cs typeface="Times New Roman" pitchFamily="18" charset="0"/>
              </a:rPr>
              <a:t>:  The placenta is derived partly from the uterine lining of the mother but mostly from the villi of the chorion.  It contains capillaries from the mother’s circulatory system that release blood to surround the villi.  The villi contain capillaries from the circulation system of the embryo.</a:t>
            </a:r>
          </a:p>
          <a:p>
            <a:pPr>
              <a:lnSpc>
                <a:spcPct val="90000"/>
              </a:lnSpc>
            </a:pPr>
            <a:r>
              <a:rPr lang="en-US" sz="2400">
                <a:cs typeface="Times New Roman" pitchFamily="18" charset="0"/>
              </a:rPr>
              <a:t>The placenta allows for the exchange of nutrients from the mother and wastes from the embryo.  For example, the placenta will transport oxygen and remove carbon dioxide, transport dissolved food to the embryo and remove nitrogen containing wastes.</a:t>
            </a:r>
          </a:p>
          <a:p>
            <a:pPr>
              <a:lnSpc>
                <a:spcPct val="90000"/>
              </a:lnSpc>
            </a:pPr>
            <a:r>
              <a:rPr lang="en-US" sz="2400">
                <a:cs typeface="Times New Roman" pitchFamily="18" charset="0"/>
              </a:rPr>
              <a:t>The embryo is attached to the placenta by the </a:t>
            </a:r>
            <a:r>
              <a:rPr lang="en-US" sz="2400" i="1">
                <a:cs typeface="Times New Roman" pitchFamily="18" charset="0"/>
              </a:rPr>
              <a:t>umbilical cord</a:t>
            </a:r>
            <a:r>
              <a:rPr lang="en-US" sz="2400">
                <a:cs typeface="Times New Roman" pitchFamily="18" charset="0"/>
              </a:rPr>
              <a:t>.</a:t>
            </a:r>
            <a:endParaRPr lang="en-US" sz="2400"/>
          </a:p>
        </p:txBody>
      </p:sp>
    </p:spTree>
    <p:extLst>
      <p:ext uri="{BB962C8B-B14F-4D97-AF65-F5344CB8AC3E}">
        <p14:creationId xmlns:p14="http://schemas.microsoft.com/office/powerpoint/2010/main" val="205705301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b="1" i="1">
                <a:latin typeface="Times New Roman" pitchFamily="18" charset="0"/>
                <a:cs typeface="Times New Roman" pitchFamily="18" charset="0"/>
              </a:rPr>
              <a:t>Extra-embryonic Membranes</a:t>
            </a:r>
          </a:p>
        </p:txBody>
      </p:sp>
      <p:sp>
        <p:nvSpPr>
          <p:cNvPr id="89091" name="Rectangle 3"/>
          <p:cNvSpPr>
            <a:spLocks noGrp="1" noChangeArrowheads="1"/>
          </p:cNvSpPr>
          <p:nvPr>
            <p:ph type="body" idx="1"/>
          </p:nvPr>
        </p:nvSpPr>
        <p:spPr>
          <a:xfrm>
            <a:off x="328613" y="1941513"/>
            <a:ext cx="8208962" cy="4687887"/>
          </a:xfrm>
        </p:spPr>
        <p:txBody>
          <a:bodyPr>
            <a:normAutofit fontScale="92500" lnSpcReduction="10000"/>
          </a:bodyPr>
          <a:lstStyle/>
          <a:p>
            <a:r>
              <a:rPr lang="en-US" sz="2400" b="1" u="sng">
                <a:cs typeface="Times New Roman" pitchFamily="18" charset="0"/>
              </a:rPr>
              <a:t>Umbilical Cord</a:t>
            </a:r>
            <a:r>
              <a:rPr lang="en-US" sz="2400">
                <a:cs typeface="Times New Roman" pitchFamily="18" charset="0"/>
              </a:rPr>
              <a:t>:  Arteries from the embryo extend through the umbilical cord to the placenta.  (These arteries form capillaries in the villi of the chorion in which substances may be exchanged with the mother’s blood.)  Umbilical veins carry substances back to the embryo.</a:t>
            </a:r>
          </a:p>
          <a:p>
            <a:r>
              <a:rPr lang="en-US" sz="2400" b="1" u="sng">
                <a:cs typeface="Times New Roman" pitchFamily="18" charset="0"/>
              </a:rPr>
              <a:t>Allantois</a:t>
            </a:r>
            <a:r>
              <a:rPr lang="en-US" sz="2400">
                <a:cs typeface="Times New Roman" pitchFamily="18" charset="0"/>
              </a:rPr>
              <a:t>:  This extra-embryonic membrane develops from the </a:t>
            </a:r>
            <a:r>
              <a:rPr lang="en-US" sz="2400" i="1">
                <a:cs typeface="Times New Roman" pitchFamily="18" charset="0"/>
              </a:rPr>
              <a:t>yolk sac</a:t>
            </a:r>
            <a:r>
              <a:rPr lang="en-US" sz="2400">
                <a:cs typeface="Times New Roman" pitchFamily="18" charset="0"/>
              </a:rPr>
              <a:t> and helps dispose of the embryo’s nitrogenous wastes.  It forms part of the umbilical cord.</a:t>
            </a:r>
          </a:p>
          <a:p>
            <a:r>
              <a:rPr lang="en-US" sz="2400" b="1" u="sng">
                <a:cs typeface="Times New Roman" pitchFamily="18" charset="0"/>
              </a:rPr>
              <a:t>Yolk sac</a:t>
            </a:r>
            <a:r>
              <a:rPr lang="en-US" sz="2400">
                <a:cs typeface="Times New Roman" pitchFamily="18" charset="0"/>
              </a:rPr>
              <a:t>:  This extra-embryonic membrane develops from the endoderm and produces the embryo’s first blood cells, germ cells and gives rise to the allantois.</a:t>
            </a:r>
            <a:endParaRPr lang="en-US" sz="2400"/>
          </a:p>
        </p:txBody>
      </p:sp>
    </p:spTree>
    <p:extLst>
      <p:ext uri="{BB962C8B-B14F-4D97-AF65-F5344CB8AC3E}">
        <p14:creationId xmlns:p14="http://schemas.microsoft.com/office/powerpoint/2010/main" val="2895979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Formation of Sperm Cells</a:t>
            </a:r>
            <a:endParaRPr lang="en-US" dirty="0"/>
          </a:p>
        </p:txBody>
      </p:sp>
      <p:sp>
        <p:nvSpPr>
          <p:cNvPr id="5" name="Content Placeholder 4"/>
          <p:cNvSpPr>
            <a:spLocks noGrp="1"/>
          </p:cNvSpPr>
          <p:nvPr>
            <p:ph idx="1"/>
          </p:nvPr>
        </p:nvSpPr>
        <p:spPr/>
        <p:txBody>
          <a:bodyPr>
            <a:normAutofit fontScale="92500" lnSpcReduction="10000"/>
          </a:bodyPr>
          <a:lstStyle/>
          <a:p>
            <a:r>
              <a:rPr lang="en-US" dirty="0" smtClean="0"/>
              <a:t>The epithelium of the tubules consists of supporting cells and spermatogenic cells</a:t>
            </a:r>
          </a:p>
          <a:p>
            <a:r>
              <a:rPr lang="en-US" dirty="0" smtClean="0"/>
              <a:t>Males are constantly producing sperm following puberty</a:t>
            </a:r>
          </a:p>
          <a:p>
            <a:r>
              <a:rPr lang="en-US" dirty="0" smtClean="0"/>
              <a:t>Sperm cells collect in the lumen of the seminiferous tubules and then pass to the epididymis where they mature until they are ejaculated</a:t>
            </a:r>
          </a:p>
          <a:p>
            <a:r>
              <a:rPr lang="en-US" dirty="0" smtClean="0"/>
              <a:t>A mature sperm is a tiny, tadpole shaped structure about 0.06mm long</a:t>
            </a:r>
          </a:p>
          <a:p>
            <a:pPr lvl="1"/>
            <a:r>
              <a:rPr lang="en-US" dirty="0" smtClean="0"/>
              <a:t>The head is the DNA center</a:t>
            </a:r>
          </a:p>
          <a:p>
            <a:pPr lvl="2"/>
            <a:r>
              <a:rPr lang="en-US" dirty="0" smtClean="0"/>
              <a:t>Projection at the anterior end, </a:t>
            </a:r>
            <a:r>
              <a:rPr lang="en-US" i="1" dirty="0" smtClean="0"/>
              <a:t>acrosome</a:t>
            </a:r>
            <a:r>
              <a:rPr lang="en-US" dirty="0" smtClean="0"/>
              <a:t>, contains enzymes that help penetrate the egg</a:t>
            </a:r>
          </a:p>
          <a:p>
            <a:pPr lvl="1"/>
            <a:r>
              <a:rPr lang="en-US" dirty="0" smtClean="0"/>
              <a:t>The </a:t>
            </a:r>
            <a:r>
              <a:rPr lang="en-US" dirty="0" err="1" smtClean="0"/>
              <a:t>midpiece</a:t>
            </a:r>
            <a:r>
              <a:rPr lang="en-US" dirty="0" smtClean="0"/>
              <a:t> has a central filament and many mitochondria</a:t>
            </a:r>
          </a:p>
          <a:p>
            <a:pPr lvl="1"/>
            <a:r>
              <a:rPr lang="en-US" dirty="0" smtClean="0"/>
              <a:t>The tail is a flagellum, mitochondria in the </a:t>
            </a:r>
            <a:r>
              <a:rPr lang="en-US" dirty="0" err="1" smtClean="0"/>
              <a:t>midpiece</a:t>
            </a:r>
            <a:r>
              <a:rPr lang="en-US" dirty="0" smtClean="0"/>
              <a:t> provide energy for the tail to move</a:t>
            </a:r>
            <a:endParaRPr lang="en-US" dirty="0"/>
          </a:p>
        </p:txBody>
      </p:sp>
    </p:spTree>
    <p:extLst>
      <p:ext uri="{BB962C8B-B14F-4D97-AF65-F5344CB8AC3E}">
        <p14:creationId xmlns:p14="http://schemas.microsoft.com/office/powerpoint/2010/main" val="16278348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03288"/>
            <a:ext cx="8763000" cy="5268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297826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843088"/>
            <a:ext cx="7620000"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083300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a:t>Birth</a:t>
            </a:r>
          </a:p>
        </p:txBody>
      </p:sp>
      <p:sp>
        <p:nvSpPr>
          <p:cNvPr id="108547" name="Rectangle 3"/>
          <p:cNvSpPr>
            <a:spLocks noGrp="1" noChangeArrowheads="1"/>
          </p:cNvSpPr>
          <p:nvPr>
            <p:ph type="body" idx="1"/>
          </p:nvPr>
        </p:nvSpPr>
        <p:spPr>
          <a:xfrm>
            <a:off x="328613" y="1752600"/>
            <a:ext cx="8208962" cy="4114800"/>
          </a:xfrm>
        </p:spPr>
        <p:txBody>
          <a:bodyPr>
            <a:normAutofit fontScale="92500" lnSpcReduction="10000"/>
          </a:bodyPr>
          <a:lstStyle/>
          <a:p>
            <a:pPr>
              <a:lnSpc>
                <a:spcPct val="90000"/>
              </a:lnSpc>
            </a:pPr>
            <a:r>
              <a:rPr lang="en-US" sz="2600">
                <a:cs typeface="Times New Roman" pitchFamily="18" charset="0"/>
              </a:rPr>
              <a:t>The birth process is controlled by several hormones.  Before birth the level of </a:t>
            </a:r>
            <a:r>
              <a:rPr lang="en-US" sz="2600" i="1">
                <a:cs typeface="Times New Roman" pitchFamily="18" charset="0"/>
              </a:rPr>
              <a:t>estrogen</a:t>
            </a:r>
            <a:r>
              <a:rPr lang="en-US" sz="2600">
                <a:cs typeface="Times New Roman" pitchFamily="18" charset="0"/>
              </a:rPr>
              <a:t> rises and increases the ability of the uterine muscles to contract.  At birth, the levels of estrogen and progesterone drop. </a:t>
            </a:r>
          </a:p>
          <a:p>
            <a:pPr>
              <a:lnSpc>
                <a:spcPct val="90000"/>
              </a:lnSpc>
            </a:pPr>
            <a:r>
              <a:rPr lang="en-US" sz="2600" b="1" i="1">
                <a:cs typeface="Times New Roman" pitchFamily="18" charset="0"/>
              </a:rPr>
              <a:t>Prostaglandins</a:t>
            </a:r>
            <a:r>
              <a:rPr lang="en-US" sz="2600" b="1">
                <a:cs typeface="Times New Roman" pitchFamily="18" charset="0"/>
              </a:rPr>
              <a:t> </a:t>
            </a:r>
            <a:r>
              <a:rPr lang="en-US" sz="2600">
                <a:cs typeface="Times New Roman" pitchFamily="18" charset="0"/>
              </a:rPr>
              <a:t>are believed to then enable the uterus to contract and to cause the release of </a:t>
            </a:r>
            <a:r>
              <a:rPr lang="en-US" sz="2600" b="1" i="1">
                <a:cs typeface="Times New Roman" pitchFamily="18" charset="0"/>
              </a:rPr>
              <a:t>oxytocin</a:t>
            </a:r>
            <a:r>
              <a:rPr lang="en-US" sz="2600">
                <a:cs typeface="Times New Roman" pitchFamily="18" charset="0"/>
              </a:rPr>
              <a:t>.  </a:t>
            </a:r>
          </a:p>
          <a:p>
            <a:pPr>
              <a:lnSpc>
                <a:spcPct val="90000"/>
              </a:lnSpc>
            </a:pPr>
            <a:r>
              <a:rPr lang="en-US" sz="2600" b="1">
                <a:cs typeface="Times New Roman" pitchFamily="18" charset="0"/>
              </a:rPr>
              <a:t>Oxytocin</a:t>
            </a:r>
            <a:r>
              <a:rPr lang="en-US" sz="2600">
                <a:cs typeface="Times New Roman" pitchFamily="18" charset="0"/>
              </a:rPr>
              <a:t> is secreted from the posterior pituitary gland and also increases the ability of the uterine muscles to contract.  At about 38 weeks, repeated contractions begin the process of </a:t>
            </a:r>
            <a:r>
              <a:rPr lang="en-US" sz="2600" i="1">
                <a:cs typeface="Times New Roman" pitchFamily="18" charset="0"/>
              </a:rPr>
              <a:t>labor</a:t>
            </a:r>
            <a:r>
              <a:rPr lang="en-US" sz="2600">
                <a:cs typeface="Times New Roman" pitchFamily="18" charset="0"/>
              </a:rPr>
              <a:t>.  </a:t>
            </a:r>
            <a:endParaRPr lang="en-US" sz="2600"/>
          </a:p>
        </p:txBody>
      </p:sp>
    </p:spTree>
    <p:extLst>
      <p:ext uri="{BB962C8B-B14F-4D97-AF65-F5344CB8AC3E}">
        <p14:creationId xmlns:p14="http://schemas.microsoft.com/office/powerpoint/2010/main" val="199021749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a:t>Release of amniotic fluid</a:t>
            </a:r>
          </a:p>
        </p:txBody>
      </p:sp>
      <p:sp>
        <p:nvSpPr>
          <p:cNvPr id="113667" name="Rectangle 3"/>
          <p:cNvSpPr>
            <a:spLocks noGrp="1" noChangeArrowheads="1"/>
          </p:cNvSpPr>
          <p:nvPr>
            <p:ph type="body" idx="1"/>
          </p:nvPr>
        </p:nvSpPr>
        <p:spPr/>
        <p:txBody>
          <a:bodyPr/>
          <a:lstStyle/>
          <a:p>
            <a:r>
              <a:rPr lang="en-US">
                <a:cs typeface="Times New Roman" pitchFamily="18" charset="0"/>
              </a:rPr>
              <a:t>During the contractions, the amniotic membrane is forced into the birth canal.  The amniotic membrane will burst and release the amniotic membrane during labor.  This eases the passageway of the baby through the birth canal.</a:t>
            </a:r>
          </a:p>
          <a:p>
            <a:endParaRPr lang="en-US"/>
          </a:p>
        </p:txBody>
      </p:sp>
    </p:spTree>
    <p:extLst>
      <p:ext uri="{BB962C8B-B14F-4D97-AF65-F5344CB8AC3E}">
        <p14:creationId xmlns:p14="http://schemas.microsoft.com/office/powerpoint/2010/main" val="28381060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n-US"/>
              <a:t>Relaxin</a:t>
            </a:r>
          </a:p>
        </p:txBody>
      </p:sp>
      <p:sp>
        <p:nvSpPr>
          <p:cNvPr id="114691" name="Rectangle 3"/>
          <p:cNvSpPr>
            <a:spLocks noGrp="1" noChangeArrowheads="1"/>
          </p:cNvSpPr>
          <p:nvPr>
            <p:ph type="body" idx="1"/>
          </p:nvPr>
        </p:nvSpPr>
        <p:spPr/>
        <p:txBody>
          <a:bodyPr/>
          <a:lstStyle/>
          <a:p>
            <a:r>
              <a:rPr lang="en-US" b="1" i="1">
                <a:cs typeface="Times New Roman" pitchFamily="18" charset="0"/>
              </a:rPr>
              <a:t>Relaxin</a:t>
            </a:r>
            <a:r>
              <a:rPr lang="en-US">
                <a:cs typeface="Times New Roman" pitchFamily="18" charset="0"/>
              </a:rPr>
              <a:t> is a hormone produced by the placenta prior to labor.  This hormone causes the ligament s within the placenta to loosen and provide a more flexible passageway for the baby.</a:t>
            </a:r>
          </a:p>
          <a:p>
            <a:endParaRPr lang="en-US"/>
          </a:p>
        </p:txBody>
      </p:sp>
    </p:spTree>
    <p:extLst>
      <p:ext uri="{BB962C8B-B14F-4D97-AF65-F5344CB8AC3E}">
        <p14:creationId xmlns:p14="http://schemas.microsoft.com/office/powerpoint/2010/main" val="276511652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a:t>Dilation of the cervix</a:t>
            </a:r>
          </a:p>
        </p:txBody>
      </p:sp>
      <p:sp>
        <p:nvSpPr>
          <p:cNvPr id="115715" name="Rectangle 3"/>
          <p:cNvSpPr>
            <a:spLocks noGrp="1" noChangeArrowheads="1"/>
          </p:cNvSpPr>
          <p:nvPr>
            <p:ph type="body" idx="1"/>
          </p:nvPr>
        </p:nvSpPr>
        <p:spPr/>
        <p:txBody>
          <a:bodyPr/>
          <a:lstStyle/>
          <a:p>
            <a:r>
              <a:rPr lang="en-US">
                <a:cs typeface="Times New Roman" pitchFamily="18" charset="0"/>
              </a:rPr>
              <a:t>The labor contractions push the baby’s head against the cervix, causing it to stretch or </a:t>
            </a:r>
            <a:r>
              <a:rPr lang="en-US" i="1">
                <a:cs typeface="Times New Roman" pitchFamily="18" charset="0"/>
              </a:rPr>
              <a:t>dilate</a:t>
            </a:r>
            <a:r>
              <a:rPr lang="en-US">
                <a:cs typeface="Times New Roman" pitchFamily="18" charset="0"/>
              </a:rPr>
              <a:t>.  The cervix and the vagina continue to stretch to a width of about 11-12 cm to allow the baby to pass through.</a:t>
            </a:r>
          </a:p>
          <a:p>
            <a:r>
              <a:rPr lang="en-US">
                <a:cs typeface="Times New Roman" pitchFamily="18" charset="0"/>
              </a:rPr>
              <a:t>This process is an example of a positive feedback mechanism.</a:t>
            </a:r>
            <a:endParaRPr lang="en-US"/>
          </a:p>
        </p:txBody>
      </p:sp>
    </p:spTree>
    <p:extLst>
      <p:ext uri="{BB962C8B-B14F-4D97-AF65-F5344CB8AC3E}">
        <p14:creationId xmlns:p14="http://schemas.microsoft.com/office/powerpoint/2010/main" val="144045285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925" y="571500"/>
            <a:ext cx="653415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55747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a:t>Birth and afterbirth</a:t>
            </a:r>
          </a:p>
        </p:txBody>
      </p:sp>
      <p:sp>
        <p:nvSpPr>
          <p:cNvPr id="116739" name="Rectangle 3"/>
          <p:cNvSpPr>
            <a:spLocks noGrp="1" noChangeArrowheads="1"/>
          </p:cNvSpPr>
          <p:nvPr>
            <p:ph type="body" idx="1"/>
          </p:nvPr>
        </p:nvSpPr>
        <p:spPr/>
        <p:txBody>
          <a:bodyPr/>
          <a:lstStyle/>
          <a:p>
            <a:r>
              <a:rPr lang="en-US">
                <a:cs typeface="Times New Roman" pitchFamily="18" charset="0"/>
              </a:rPr>
              <a:t>After the baby’s head has passed through the birth canal, it must be disconnected from the umbilical cord.  </a:t>
            </a:r>
          </a:p>
          <a:p>
            <a:r>
              <a:rPr lang="en-US">
                <a:cs typeface="Times New Roman" pitchFamily="18" charset="0"/>
              </a:rPr>
              <a:t>The placenta, the remaining umbilical cord, and the amnion are shed from the uterus by contractions.  This material is called the </a:t>
            </a:r>
            <a:r>
              <a:rPr lang="en-US" i="1">
                <a:cs typeface="Times New Roman" pitchFamily="18" charset="0"/>
              </a:rPr>
              <a:t>afterbirth</a:t>
            </a:r>
            <a:r>
              <a:rPr lang="en-US">
                <a:cs typeface="Times New Roman" pitchFamily="18" charset="0"/>
              </a:rPr>
              <a:t>.</a:t>
            </a:r>
          </a:p>
        </p:txBody>
      </p:sp>
    </p:spTree>
    <p:extLst>
      <p:ext uri="{BB962C8B-B14F-4D97-AF65-F5344CB8AC3E}">
        <p14:creationId xmlns:p14="http://schemas.microsoft.com/office/powerpoint/2010/main" val="21897078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t>Post-birth changes</a:t>
            </a:r>
          </a:p>
        </p:txBody>
      </p:sp>
      <p:sp>
        <p:nvSpPr>
          <p:cNvPr id="117763" name="Rectangle 3"/>
          <p:cNvSpPr>
            <a:spLocks noGrp="1" noChangeArrowheads="1"/>
          </p:cNvSpPr>
          <p:nvPr>
            <p:ph type="body" idx="1"/>
          </p:nvPr>
        </p:nvSpPr>
        <p:spPr/>
        <p:txBody>
          <a:bodyPr>
            <a:normAutofit fontScale="85000" lnSpcReduction="20000"/>
          </a:bodyPr>
          <a:lstStyle/>
          <a:p>
            <a:pPr>
              <a:lnSpc>
                <a:spcPct val="90000"/>
              </a:lnSpc>
            </a:pPr>
            <a:r>
              <a:rPr lang="en-US" sz="2800" dirty="0">
                <a:cs typeface="Times New Roman" pitchFamily="18" charset="0"/>
              </a:rPr>
              <a:t>Directly after birth, the newborn will undergo several changes.  </a:t>
            </a:r>
          </a:p>
          <a:p>
            <a:pPr>
              <a:lnSpc>
                <a:spcPct val="90000"/>
              </a:lnSpc>
            </a:pPr>
            <a:r>
              <a:rPr lang="en-US" sz="2800" dirty="0">
                <a:cs typeface="Times New Roman" pitchFamily="18" charset="0"/>
              </a:rPr>
              <a:t>The baby must cry to rid itself of amniotic fluid and replace it with air.  More changes must take place to allow for the proper functioning of the lungs.  Blood travels to the lungs from the right ventricle of the heart.  It no longer travels through a duct to the aorta.  Blood will travel to the heart from the lungs.  The opening will close between the left and right atrium to prevent the mixing of oxygenated and deoxygenated blood.</a:t>
            </a:r>
          </a:p>
          <a:p>
            <a:pPr>
              <a:lnSpc>
                <a:spcPct val="90000"/>
              </a:lnSpc>
            </a:pPr>
            <a:endParaRPr lang="en-US" sz="2800" dirty="0"/>
          </a:p>
        </p:txBody>
      </p:sp>
    </p:spTree>
    <p:extLst>
      <p:ext uri="{BB962C8B-B14F-4D97-AF65-F5344CB8AC3E}">
        <p14:creationId xmlns:p14="http://schemas.microsoft.com/office/powerpoint/2010/main" val="322356954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a:t>Lactation</a:t>
            </a:r>
          </a:p>
        </p:txBody>
      </p:sp>
      <p:sp>
        <p:nvSpPr>
          <p:cNvPr id="111619" name="Rectangle 3"/>
          <p:cNvSpPr>
            <a:spLocks noGrp="1" noChangeArrowheads="1"/>
          </p:cNvSpPr>
          <p:nvPr>
            <p:ph type="body" idx="1"/>
          </p:nvPr>
        </p:nvSpPr>
        <p:spPr>
          <a:xfrm>
            <a:off x="328613" y="1676400"/>
            <a:ext cx="8208962" cy="4114800"/>
          </a:xfrm>
        </p:spPr>
        <p:txBody>
          <a:bodyPr>
            <a:normAutofit fontScale="92500" lnSpcReduction="20000"/>
          </a:bodyPr>
          <a:lstStyle/>
          <a:p>
            <a:pPr>
              <a:lnSpc>
                <a:spcPct val="90000"/>
              </a:lnSpc>
            </a:pPr>
            <a:r>
              <a:rPr lang="en-US" sz="2800">
                <a:cs typeface="Times New Roman" pitchFamily="18" charset="0"/>
              </a:rPr>
              <a:t>Throughout the pregnancy, estrogen and progesterone have been preparing the breasts for nursing.  </a:t>
            </a:r>
          </a:p>
          <a:p>
            <a:pPr>
              <a:lnSpc>
                <a:spcPct val="90000"/>
              </a:lnSpc>
            </a:pPr>
            <a:r>
              <a:rPr lang="en-US" sz="2800">
                <a:cs typeface="Times New Roman" pitchFamily="18" charset="0"/>
              </a:rPr>
              <a:t>They work to develop glandular tissue in the breasts.  </a:t>
            </a:r>
          </a:p>
          <a:p>
            <a:pPr>
              <a:lnSpc>
                <a:spcPct val="90000"/>
              </a:lnSpc>
            </a:pPr>
            <a:r>
              <a:rPr lang="en-US" sz="2800">
                <a:cs typeface="Times New Roman" pitchFamily="18" charset="0"/>
              </a:rPr>
              <a:t>This glandular tissue contains tiny ducts that carry fluids towards the nipple.  </a:t>
            </a:r>
          </a:p>
          <a:p>
            <a:pPr>
              <a:lnSpc>
                <a:spcPct val="90000"/>
              </a:lnSpc>
            </a:pPr>
            <a:r>
              <a:rPr lang="en-US" sz="2800">
                <a:cs typeface="Times New Roman" pitchFamily="18" charset="0"/>
              </a:rPr>
              <a:t>The levels of estrogen and progesterone will decrease to allow for the production of </a:t>
            </a:r>
            <a:r>
              <a:rPr lang="en-US" sz="2800" b="1" i="1">
                <a:cs typeface="Times New Roman" pitchFamily="18" charset="0"/>
              </a:rPr>
              <a:t>prolactin</a:t>
            </a:r>
            <a:r>
              <a:rPr lang="en-US" sz="2800">
                <a:cs typeface="Times New Roman" pitchFamily="18" charset="0"/>
              </a:rPr>
              <a:t>.  </a:t>
            </a:r>
          </a:p>
          <a:p>
            <a:pPr>
              <a:lnSpc>
                <a:spcPct val="90000"/>
              </a:lnSpc>
            </a:pPr>
            <a:r>
              <a:rPr lang="en-US" sz="2800" b="1">
                <a:cs typeface="Times New Roman" pitchFamily="18" charset="0"/>
              </a:rPr>
              <a:t>Prolactin</a:t>
            </a:r>
            <a:r>
              <a:rPr lang="en-US" sz="2800">
                <a:cs typeface="Times New Roman" pitchFamily="18" charset="0"/>
              </a:rPr>
              <a:t> is a pituitary hormone that causes milk to develop in the mother’s breasts.</a:t>
            </a:r>
            <a:endParaRPr lang="en-US" sz="2800"/>
          </a:p>
        </p:txBody>
      </p:sp>
    </p:spTree>
    <p:extLst>
      <p:ext uri="{BB962C8B-B14F-4D97-AF65-F5344CB8AC3E}">
        <p14:creationId xmlns:p14="http://schemas.microsoft.com/office/powerpoint/2010/main" val="39923815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009444" y="685800"/>
            <a:ext cx="7125112" cy="4051437"/>
          </a:xfrm>
        </p:spPr>
        <p:txBody>
          <a:bodyPr/>
          <a:lstStyle/>
          <a:p>
            <a:r>
              <a:rPr lang="en-US" dirty="0" smtClean="0"/>
              <a:t>Sperm cells form in a process called </a:t>
            </a:r>
            <a:r>
              <a:rPr lang="en-US" i="1" dirty="0" smtClean="0"/>
              <a:t>spermatogenesis</a:t>
            </a:r>
            <a:endParaRPr lang="en-US" dirty="0" smtClean="0"/>
          </a:p>
          <a:p>
            <a:r>
              <a:rPr lang="en-US" dirty="0" smtClean="0"/>
              <a:t>Cells that produce sperm are called </a:t>
            </a:r>
            <a:r>
              <a:rPr lang="en-US" i="1" dirty="0" smtClean="0"/>
              <a:t>spermatogonia</a:t>
            </a:r>
            <a:endParaRPr lang="en-US" dirty="0" smtClean="0"/>
          </a:p>
          <a:p>
            <a:r>
              <a:rPr lang="en-US" dirty="0" smtClean="0"/>
              <a:t>They are formed through </a:t>
            </a:r>
            <a:r>
              <a:rPr lang="en-US" dirty="0" err="1" smtClean="0"/>
              <a:t>meoisis</a:t>
            </a:r>
            <a:r>
              <a:rPr lang="en-US" dirty="0" smtClean="0"/>
              <a:t> in the testes</a:t>
            </a:r>
          </a:p>
          <a:p>
            <a:endParaRPr lang="en-US" dirty="0"/>
          </a:p>
        </p:txBody>
      </p:sp>
      <p:pic>
        <p:nvPicPr>
          <p:cNvPr id="1026" name="Picture 2" descr="http://images.tutorvista.com/content/reproduction-in-animals/spermatogenesis-and-spermiogenesis-stages.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125579"/>
            <a:ext cx="6248400" cy="3697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83854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a:t>Oxytocin</a:t>
            </a:r>
          </a:p>
        </p:txBody>
      </p:sp>
      <p:sp>
        <p:nvSpPr>
          <p:cNvPr id="118787" name="Rectangle 3"/>
          <p:cNvSpPr>
            <a:spLocks noGrp="1" noChangeArrowheads="1"/>
          </p:cNvSpPr>
          <p:nvPr>
            <p:ph type="body" idx="1"/>
          </p:nvPr>
        </p:nvSpPr>
        <p:spPr/>
        <p:txBody>
          <a:bodyPr/>
          <a:lstStyle/>
          <a:p>
            <a:r>
              <a:rPr lang="en-US">
                <a:cs typeface="Times New Roman" pitchFamily="18" charset="0"/>
              </a:rPr>
              <a:t>Oxytocin from the pituitary gland causes weak contractions of the smooth muscles of the breast and forces milk throughout the ducts. </a:t>
            </a:r>
          </a:p>
          <a:p>
            <a:r>
              <a:rPr lang="en-US">
                <a:cs typeface="Times New Roman" pitchFamily="18" charset="0"/>
              </a:rPr>
              <a:t>Oxytocin will also cause weak contractions in the smooth muscles of the uterus, enabling it to return to its original size.</a:t>
            </a:r>
          </a:p>
          <a:p>
            <a:endParaRPr lang="en-US"/>
          </a:p>
        </p:txBody>
      </p:sp>
    </p:spTree>
    <p:extLst>
      <p:ext uri="{BB962C8B-B14F-4D97-AF65-F5344CB8AC3E}">
        <p14:creationId xmlns:p14="http://schemas.microsoft.com/office/powerpoint/2010/main" val="267969018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a:t>Harmful Effects on the Fetus</a:t>
            </a:r>
          </a:p>
        </p:txBody>
      </p:sp>
      <p:sp>
        <p:nvSpPr>
          <p:cNvPr id="112643" name="Rectangle 3"/>
          <p:cNvSpPr>
            <a:spLocks noGrp="1" noChangeArrowheads="1"/>
          </p:cNvSpPr>
          <p:nvPr>
            <p:ph type="body" idx="1"/>
          </p:nvPr>
        </p:nvSpPr>
        <p:spPr/>
        <p:txBody>
          <a:bodyPr>
            <a:normAutofit fontScale="92500" lnSpcReduction="10000"/>
          </a:bodyPr>
          <a:lstStyle/>
          <a:p>
            <a:r>
              <a:rPr lang="en-US" sz="2800">
                <a:cs typeface="Times New Roman" pitchFamily="18" charset="0"/>
              </a:rPr>
              <a:t>A </a:t>
            </a:r>
            <a:r>
              <a:rPr lang="en-US" sz="2800" b="1">
                <a:cs typeface="Times New Roman" pitchFamily="18" charset="0"/>
              </a:rPr>
              <a:t>teratogen</a:t>
            </a:r>
            <a:r>
              <a:rPr lang="en-US" sz="2800">
                <a:cs typeface="Times New Roman" pitchFamily="18" charset="0"/>
              </a:rPr>
              <a:t> is any substance that can harm the fetus.  Teratogens are usually the most detrimental during the first 9 weeks of pregnancy.</a:t>
            </a:r>
            <a:r>
              <a:rPr lang="en-US" sz="2800"/>
              <a:t> </a:t>
            </a:r>
          </a:p>
          <a:p>
            <a:pPr lvl="1"/>
            <a:r>
              <a:rPr lang="en-US" sz="2400"/>
              <a:t>Alcohol</a:t>
            </a:r>
          </a:p>
          <a:p>
            <a:pPr lvl="1"/>
            <a:r>
              <a:rPr lang="en-US" sz="2400"/>
              <a:t>Drug Abuse</a:t>
            </a:r>
          </a:p>
          <a:p>
            <a:pPr lvl="1"/>
            <a:r>
              <a:rPr lang="en-US" sz="2400"/>
              <a:t>Viruses</a:t>
            </a:r>
          </a:p>
          <a:p>
            <a:pPr lvl="1"/>
            <a:r>
              <a:rPr lang="en-US" sz="2400"/>
              <a:t>Cigarettes and Smoking</a:t>
            </a:r>
          </a:p>
          <a:p>
            <a:pPr lvl="1"/>
            <a:r>
              <a:rPr lang="en-US" sz="2400">
                <a:cs typeface="Times New Roman" pitchFamily="18" charset="0"/>
              </a:rPr>
              <a:t>Thalidomide</a:t>
            </a:r>
            <a:r>
              <a:rPr lang="en-US" sz="2400"/>
              <a:t> </a:t>
            </a:r>
          </a:p>
          <a:p>
            <a:endParaRPr lang="en-US" sz="2800"/>
          </a:p>
        </p:txBody>
      </p:sp>
    </p:spTree>
    <p:extLst>
      <p:ext uri="{BB962C8B-B14F-4D97-AF65-F5344CB8AC3E}">
        <p14:creationId xmlns:p14="http://schemas.microsoft.com/office/powerpoint/2010/main" val="432287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Male Internal Accessory Organs</a:t>
            </a:r>
            <a:endParaRPr lang="en-US" dirty="0"/>
          </a:p>
        </p:txBody>
      </p:sp>
      <p:sp>
        <p:nvSpPr>
          <p:cNvPr id="3" name="Content Placeholder 2"/>
          <p:cNvSpPr>
            <a:spLocks noGrp="1"/>
          </p:cNvSpPr>
          <p:nvPr>
            <p:ph idx="1"/>
          </p:nvPr>
        </p:nvSpPr>
        <p:spPr/>
        <p:txBody>
          <a:bodyPr/>
          <a:lstStyle/>
          <a:p>
            <a:r>
              <a:rPr lang="en-US" dirty="0" smtClean="0"/>
              <a:t>Know the structure and function of each of the following:</a:t>
            </a:r>
          </a:p>
          <a:p>
            <a:pPr lvl="1"/>
            <a:r>
              <a:rPr lang="en-US" dirty="0" smtClean="0"/>
              <a:t>Epididymis</a:t>
            </a:r>
          </a:p>
          <a:p>
            <a:pPr lvl="1"/>
            <a:r>
              <a:rPr lang="en-US" dirty="0" smtClean="0"/>
              <a:t>Vas Deferens</a:t>
            </a:r>
          </a:p>
          <a:p>
            <a:pPr lvl="1"/>
            <a:r>
              <a:rPr lang="en-US" dirty="0" smtClean="0"/>
              <a:t>Seminal Vesicle </a:t>
            </a:r>
          </a:p>
          <a:p>
            <a:pPr lvl="1"/>
            <a:r>
              <a:rPr lang="en-US" dirty="0" smtClean="0"/>
              <a:t>Prostate Gland</a:t>
            </a:r>
          </a:p>
          <a:p>
            <a:pPr lvl="1"/>
            <a:r>
              <a:rPr lang="en-US" dirty="0" smtClean="0"/>
              <a:t>Bulbourethral glands</a:t>
            </a:r>
          </a:p>
          <a:p>
            <a:pPr lvl="1"/>
            <a:r>
              <a:rPr lang="en-US" dirty="0" smtClean="0"/>
              <a:t>Semen</a:t>
            </a:r>
            <a:endParaRPr lang="en-US" dirty="0"/>
          </a:p>
        </p:txBody>
      </p:sp>
    </p:spTree>
    <p:extLst>
      <p:ext uri="{BB962C8B-B14F-4D97-AF65-F5344CB8AC3E}">
        <p14:creationId xmlns:p14="http://schemas.microsoft.com/office/powerpoint/2010/main" val="2004021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Summer">
  <a:themeElements>
    <a:clrScheme name="Summer">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TC101972873[[fn=Summer]]</Template>
  <TotalTime>107</TotalTime>
  <Words>3995</Words>
  <Application>Microsoft Office PowerPoint</Application>
  <PresentationFormat>On-screen Show (4:3)</PresentationFormat>
  <Paragraphs>383</Paragraphs>
  <Slides>81</Slides>
  <Notes>1</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Summer</vt:lpstr>
      <vt:lpstr>Unit 14 – Reproduction and Development</vt:lpstr>
      <vt:lpstr>19.1 Introduction</vt:lpstr>
      <vt:lpstr>The Organs of the Male Reproductive System</vt:lpstr>
      <vt:lpstr>PowerPoint Presentation</vt:lpstr>
      <vt:lpstr>Testes</vt:lpstr>
      <vt:lpstr>PowerPoint Presentation</vt:lpstr>
      <vt:lpstr>Formation of Sperm Cells</vt:lpstr>
      <vt:lpstr>PowerPoint Presentation</vt:lpstr>
      <vt:lpstr>Male Internal Accessory Organs</vt:lpstr>
      <vt:lpstr>Male External Accessory Organs</vt:lpstr>
      <vt:lpstr>Erection, Orgasm, and Ejaculation</vt:lpstr>
      <vt:lpstr>19.3 Hormonal Control of Males</vt:lpstr>
      <vt:lpstr>Hypothalamic and Pituitary Hormones</vt:lpstr>
      <vt:lpstr>Male Sex Hormones</vt:lpstr>
      <vt:lpstr>Organs of the Female Reproductive System</vt:lpstr>
      <vt:lpstr>PowerPoint Presentation</vt:lpstr>
      <vt:lpstr>Ovaries</vt:lpstr>
      <vt:lpstr>Oogenesis</vt:lpstr>
      <vt:lpstr>Follicle Maturation</vt:lpstr>
      <vt:lpstr>Female Internal Accessory Organs</vt:lpstr>
      <vt:lpstr>Female External Accessory Organs</vt:lpstr>
      <vt:lpstr>Erection, Lubrication, and Orgasm</vt:lpstr>
      <vt:lpstr>Hormonal Control in Females</vt:lpstr>
      <vt:lpstr>Secondary Female Sex Characteristics</vt:lpstr>
      <vt:lpstr>Female Reproductive Cycle</vt:lpstr>
      <vt:lpstr>PowerPoint Presentation</vt:lpstr>
      <vt:lpstr>Menopause</vt:lpstr>
      <vt:lpstr>Mammary Glands</vt:lpstr>
      <vt:lpstr>PowerPoint Presentation</vt:lpstr>
      <vt:lpstr>Birth Control</vt:lpstr>
      <vt:lpstr>Methods of Birth Control</vt:lpstr>
      <vt:lpstr>PowerPoint Presentation</vt:lpstr>
      <vt:lpstr>PowerPoint Presentation</vt:lpstr>
      <vt:lpstr>Sexually Transmitted Diseases</vt:lpstr>
      <vt:lpstr>Gonorrhea</vt:lpstr>
      <vt:lpstr>PowerPoint Presentation</vt:lpstr>
      <vt:lpstr>Gonorrhea</vt:lpstr>
      <vt:lpstr>Chlamydia</vt:lpstr>
      <vt:lpstr>PowerPoint Presentation</vt:lpstr>
      <vt:lpstr>Chlamydia</vt:lpstr>
      <vt:lpstr>Syphillis</vt:lpstr>
      <vt:lpstr>PowerPoint Presentation</vt:lpstr>
      <vt:lpstr>PowerPoint Presentation</vt:lpstr>
      <vt:lpstr>Genital Herpes</vt:lpstr>
      <vt:lpstr>PowerPoint Presentation</vt:lpstr>
      <vt:lpstr>HPV</vt:lpstr>
      <vt:lpstr>               Genital Warts</vt:lpstr>
      <vt:lpstr>Human Immunodeficiency Virus (HIV)</vt:lpstr>
      <vt:lpstr>Trichomoniasis </vt:lpstr>
      <vt:lpstr>Bacterial Vaginosis</vt:lpstr>
      <vt:lpstr>Human Development</vt:lpstr>
      <vt:lpstr>Fertilization</vt:lpstr>
      <vt:lpstr>PowerPoint Presentation</vt:lpstr>
      <vt:lpstr>Twins</vt:lpstr>
      <vt:lpstr>PowerPoint Presentation</vt:lpstr>
      <vt:lpstr>The Stages of Development </vt:lpstr>
      <vt:lpstr>PowerPoint Presentation</vt:lpstr>
      <vt:lpstr>The stages of development (con’t)</vt:lpstr>
      <vt:lpstr>Gastrulation</vt:lpstr>
      <vt:lpstr>Grastrulation (con’t)</vt:lpstr>
      <vt:lpstr>PowerPoint Presentation</vt:lpstr>
      <vt:lpstr>Neural Development</vt:lpstr>
      <vt:lpstr>Embryo Stage (Organogenesis)</vt:lpstr>
      <vt:lpstr>Fetus</vt:lpstr>
      <vt:lpstr>PowerPoint Presentation</vt:lpstr>
      <vt:lpstr>Extra-embryonic Membranes</vt:lpstr>
      <vt:lpstr>Extra-embryonic Membranes</vt:lpstr>
      <vt:lpstr>Extra-embryonic Membranes</vt:lpstr>
      <vt:lpstr>Extra-embryonic Membranes</vt:lpstr>
      <vt:lpstr>PowerPoint Presentation</vt:lpstr>
      <vt:lpstr>PowerPoint Presentation</vt:lpstr>
      <vt:lpstr>Birth</vt:lpstr>
      <vt:lpstr>Release of amniotic fluid</vt:lpstr>
      <vt:lpstr>Relaxin</vt:lpstr>
      <vt:lpstr>Dilation of the cervix</vt:lpstr>
      <vt:lpstr>PowerPoint Presentation</vt:lpstr>
      <vt:lpstr>Birth and afterbirth</vt:lpstr>
      <vt:lpstr>Post-birth changes</vt:lpstr>
      <vt:lpstr>Lactation</vt:lpstr>
      <vt:lpstr>Oxytocin</vt:lpstr>
      <vt:lpstr>Harmful Effects on the Fetus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14 – Reproduction and Development</dc:title>
  <dc:creator>Adam Goosby</dc:creator>
  <cp:lastModifiedBy>Adam Goosby</cp:lastModifiedBy>
  <cp:revision>11</cp:revision>
  <dcterms:created xsi:type="dcterms:W3CDTF">2013-06-07T19:33:11Z</dcterms:created>
  <dcterms:modified xsi:type="dcterms:W3CDTF">2013-06-07T21:20:42Z</dcterms:modified>
</cp:coreProperties>
</file>